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60" r:id="rId4"/>
    <p:sldId id="257" r:id="rId5"/>
    <p:sldId id="270" r:id="rId6"/>
    <p:sldId id="265" r:id="rId7"/>
    <p:sldId id="266" r:id="rId8"/>
    <p:sldId id="264" r:id="rId9"/>
    <p:sldId id="259" r:id="rId10"/>
    <p:sldId id="262" r:id="rId11"/>
    <p:sldId id="261" r:id="rId12"/>
    <p:sldId id="263" r:id="rId13"/>
    <p:sldId id="267" r:id="rId14"/>
    <p:sldId id="268" r:id="rId15"/>
    <p:sldId id="269" r:id="rId16"/>
  </p:sldIdLst>
  <p:sldSz cx="18288000" cy="10287000"/>
  <p:notesSz cx="6858000" cy="9144000"/>
  <p:embeddedFontLst>
    <p:embeddedFont>
      <p:font typeface="Barlow SemiCondensed" panose="020B0604020202020204" charset="-18"/>
      <p:regular r:id="rId17"/>
    </p:embeddedFont>
    <p:embeddedFont>
      <p:font typeface="Barlow SemiCondensed Bold" panose="020B0604020202020204" charset="-18"/>
      <p:regular r:id="rId18"/>
    </p:embeddedFont>
    <p:embeddedFont>
      <p:font typeface="Calibri" panose="020F0502020204030204" pitchFamily="34" charset="0"/>
      <p:regular r:id="rId19"/>
      <p:bold r:id="rId20"/>
      <p:italic r:id="rId21"/>
      <p:boldItalic r:id="rId22"/>
    </p:embeddedFont>
    <p:embeddedFont>
      <p:font typeface="League Spartan" panose="020B0604020202020204" charset="-18"/>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6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7538B"/>
        </a:solidFill>
        <a:effectLst/>
      </p:bgPr>
    </p:bg>
    <p:spTree>
      <p:nvGrpSpPr>
        <p:cNvPr id="1" name=""/>
        <p:cNvGrpSpPr/>
        <p:nvPr/>
      </p:nvGrpSpPr>
      <p:grpSpPr>
        <a:xfrm>
          <a:off x="0" y="0"/>
          <a:ext cx="0" cy="0"/>
          <a:chOff x="0" y="0"/>
          <a:chExt cx="0" cy="0"/>
        </a:xfrm>
      </p:grpSpPr>
      <p:grpSp>
        <p:nvGrpSpPr>
          <p:cNvPr id="2" name="Group 2"/>
          <p:cNvGrpSpPr/>
          <p:nvPr/>
        </p:nvGrpSpPr>
        <p:grpSpPr>
          <a:xfrm>
            <a:off x="266053" y="278433"/>
            <a:ext cx="17755894" cy="9730135"/>
            <a:chOff x="0" y="0"/>
            <a:chExt cx="4676449" cy="2562669"/>
          </a:xfrm>
        </p:grpSpPr>
        <p:sp>
          <p:nvSpPr>
            <p:cNvPr id="3" name="Freeform 3"/>
            <p:cNvSpPr/>
            <p:nvPr/>
          </p:nvSpPr>
          <p:spPr>
            <a:xfrm>
              <a:off x="0" y="0"/>
              <a:ext cx="4676449" cy="2562669"/>
            </a:xfrm>
            <a:custGeom>
              <a:avLst/>
              <a:gdLst/>
              <a:ahLst/>
              <a:cxnLst/>
              <a:rect l="l" t="t" r="r" b="b"/>
              <a:pathLst>
                <a:path w="4676449" h="2562669">
                  <a:moveTo>
                    <a:pt x="0" y="0"/>
                  </a:moveTo>
                  <a:lnTo>
                    <a:pt x="4676449" y="0"/>
                  </a:lnTo>
                  <a:lnTo>
                    <a:pt x="4676449" y="2562669"/>
                  </a:lnTo>
                  <a:lnTo>
                    <a:pt x="0" y="2562669"/>
                  </a:lnTo>
                  <a:close/>
                </a:path>
              </a:pathLst>
            </a:custGeom>
            <a:solidFill>
              <a:srgbClr val="F0DFC8"/>
            </a:solidFill>
          </p:spPr>
        </p:sp>
        <p:sp>
          <p:nvSpPr>
            <p:cNvPr id="4" name="TextBox 4"/>
            <p:cNvSpPr txBox="1"/>
            <p:nvPr/>
          </p:nvSpPr>
          <p:spPr>
            <a:xfrm>
              <a:off x="0" y="-38100"/>
              <a:ext cx="4676449" cy="260076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flipH="1">
            <a:off x="1028700" y="2119023"/>
            <a:ext cx="8814504" cy="6048954"/>
          </a:xfrm>
          <a:custGeom>
            <a:avLst/>
            <a:gdLst/>
            <a:ahLst/>
            <a:cxnLst/>
            <a:rect l="l" t="t" r="r" b="b"/>
            <a:pathLst>
              <a:path w="8814504" h="6048954">
                <a:moveTo>
                  <a:pt x="8814504" y="0"/>
                </a:moveTo>
                <a:lnTo>
                  <a:pt x="0" y="0"/>
                </a:lnTo>
                <a:lnTo>
                  <a:pt x="0" y="6048954"/>
                </a:lnTo>
                <a:lnTo>
                  <a:pt x="8814504" y="6048954"/>
                </a:lnTo>
                <a:lnTo>
                  <a:pt x="8814504"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6" name="Picture 6"/>
          <p:cNvPicPr>
            <a:picLocks noChangeAspect="1"/>
          </p:cNvPicPr>
          <p:nvPr/>
        </p:nvPicPr>
        <p:blipFill>
          <a:blip r:embed="rId4"/>
          <a:srcRect/>
          <a:stretch>
            <a:fillRect/>
          </a:stretch>
        </p:blipFill>
        <p:spPr>
          <a:xfrm>
            <a:off x="14437098" y="5746604"/>
            <a:ext cx="2822202" cy="2568204"/>
          </a:xfrm>
          <a:prstGeom prst="rect">
            <a:avLst/>
          </a:prstGeom>
        </p:spPr>
      </p:pic>
      <p:sp>
        <p:nvSpPr>
          <p:cNvPr id="7" name="TextBox 7"/>
          <p:cNvSpPr txBox="1"/>
          <p:nvPr/>
        </p:nvSpPr>
        <p:spPr>
          <a:xfrm>
            <a:off x="9843204" y="2587179"/>
            <a:ext cx="7994365" cy="2616926"/>
          </a:xfrm>
          <a:prstGeom prst="rect">
            <a:avLst/>
          </a:prstGeom>
        </p:spPr>
        <p:txBody>
          <a:bodyPr lIns="0" tIns="0" rIns="0" bIns="0" rtlCol="0" anchor="t">
            <a:spAutoFit/>
          </a:bodyPr>
          <a:lstStyle/>
          <a:p>
            <a:pPr algn="l">
              <a:lnSpc>
                <a:spcPts val="10566"/>
              </a:lnSpc>
            </a:pPr>
            <a:r>
              <a:rPr lang="en-US" sz="7601">
                <a:solidFill>
                  <a:srgbClr val="47538B"/>
                </a:solidFill>
                <a:latin typeface="League Spartan"/>
                <a:ea typeface="League Spartan"/>
                <a:cs typeface="League Spartan"/>
                <a:sym typeface="League Spartan"/>
              </a:rPr>
              <a:t>Pisanje uradnih e-sporočil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538B"/>
        </a:solidFill>
        <a:effectLst/>
      </p:bgPr>
    </p:bg>
    <p:spTree>
      <p:nvGrpSpPr>
        <p:cNvPr id="1" name=""/>
        <p:cNvGrpSpPr/>
        <p:nvPr/>
      </p:nvGrpSpPr>
      <p:grpSpPr>
        <a:xfrm>
          <a:off x="0" y="0"/>
          <a:ext cx="0" cy="0"/>
          <a:chOff x="0" y="0"/>
          <a:chExt cx="0" cy="0"/>
        </a:xfrm>
      </p:grpSpPr>
      <p:grpSp>
        <p:nvGrpSpPr>
          <p:cNvPr id="2" name="Group 2"/>
          <p:cNvGrpSpPr/>
          <p:nvPr/>
        </p:nvGrpSpPr>
        <p:grpSpPr>
          <a:xfrm>
            <a:off x="11151" y="278431"/>
            <a:ext cx="17755894" cy="9730135"/>
            <a:chOff x="0" y="0"/>
            <a:chExt cx="4676449" cy="2562669"/>
          </a:xfrm>
        </p:grpSpPr>
        <p:sp>
          <p:nvSpPr>
            <p:cNvPr id="3" name="Freeform 3"/>
            <p:cNvSpPr/>
            <p:nvPr/>
          </p:nvSpPr>
          <p:spPr>
            <a:xfrm>
              <a:off x="0" y="0"/>
              <a:ext cx="4676449" cy="2562669"/>
            </a:xfrm>
            <a:custGeom>
              <a:avLst/>
              <a:gdLst/>
              <a:ahLst/>
              <a:cxnLst/>
              <a:rect l="l" t="t" r="r" b="b"/>
              <a:pathLst>
                <a:path w="4676449" h="2562669">
                  <a:moveTo>
                    <a:pt x="0" y="0"/>
                  </a:moveTo>
                  <a:lnTo>
                    <a:pt x="4676449" y="0"/>
                  </a:lnTo>
                  <a:lnTo>
                    <a:pt x="4676449" y="2562669"/>
                  </a:lnTo>
                  <a:lnTo>
                    <a:pt x="0" y="2562669"/>
                  </a:lnTo>
                  <a:close/>
                </a:path>
              </a:pathLst>
            </a:custGeom>
            <a:solidFill>
              <a:srgbClr val="F0DFC8"/>
            </a:solidFill>
          </p:spPr>
        </p:sp>
        <p:sp>
          <p:nvSpPr>
            <p:cNvPr id="4" name="TextBox 4"/>
            <p:cNvSpPr txBox="1"/>
            <p:nvPr/>
          </p:nvSpPr>
          <p:spPr>
            <a:xfrm>
              <a:off x="0" y="-38100"/>
              <a:ext cx="4676449" cy="260076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028700" y="1709888"/>
            <a:ext cx="8175266" cy="6867223"/>
          </a:xfrm>
          <a:custGeom>
            <a:avLst/>
            <a:gdLst/>
            <a:ahLst/>
            <a:cxnLst/>
            <a:rect l="l" t="t" r="r" b="b"/>
            <a:pathLst>
              <a:path w="8175266" h="6867223">
                <a:moveTo>
                  <a:pt x="0" y="0"/>
                </a:moveTo>
                <a:lnTo>
                  <a:pt x="8175266" y="0"/>
                </a:lnTo>
                <a:lnTo>
                  <a:pt x="8175266" y="6867224"/>
                </a:lnTo>
                <a:lnTo>
                  <a:pt x="0" y="68672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4393485" y="1709888"/>
            <a:ext cx="3002774" cy="2721264"/>
          </a:xfrm>
          <a:custGeom>
            <a:avLst/>
            <a:gdLst/>
            <a:ahLst/>
            <a:cxnLst/>
            <a:rect l="l" t="t" r="r" b="b"/>
            <a:pathLst>
              <a:path w="3002774" h="2721264">
                <a:moveTo>
                  <a:pt x="0" y="0"/>
                </a:moveTo>
                <a:lnTo>
                  <a:pt x="3002773" y="0"/>
                </a:lnTo>
                <a:lnTo>
                  <a:pt x="3002773" y="2721264"/>
                </a:lnTo>
                <a:lnTo>
                  <a:pt x="0" y="27212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9876539" y="4814737"/>
            <a:ext cx="7519719" cy="5436745"/>
          </a:xfrm>
          <a:prstGeom prst="rect">
            <a:avLst/>
          </a:prstGeom>
        </p:spPr>
        <p:txBody>
          <a:bodyPr lIns="0" tIns="0" rIns="0" bIns="0" rtlCol="0" anchor="t">
            <a:spAutoFit/>
          </a:bodyPr>
          <a:lstStyle/>
          <a:p>
            <a:pPr algn="just">
              <a:lnSpc>
                <a:spcPts val="4340"/>
              </a:lnSpc>
            </a:pPr>
            <a:r>
              <a:rPr lang="en-US" sz="3100" dirty="0" err="1">
                <a:solidFill>
                  <a:srgbClr val="47538B"/>
                </a:solidFill>
                <a:latin typeface="Barlow SemiCondensed"/>
                <a:ea typeface="Barlow SemiCondensed"/>
                <a:cs typeface="Barlow SemiCondensed"/>
                <a:sym typeface="Barlow SemiCondensed"/>
              </a:rPr>
              <a:t>Sledi</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pisanje</a:t>
            </a:r>
            <a:r>
              <a:rPr lang="en-US" sz="3100" dirty="0">
                <a:solidFill>
                  <a:srgbClr val="47538B"/>
                </a:solidFill>
                <a:latin typeface="Barlow SemiCondensed"/>
                <a:ea typeface="Barlow SemiCondensed"/>
                <a:cs typeface="Barlow SemiCondensed"/>
                <a:sym typeface="Barlow SemiCondensed"/>
              </a:rPr>
              <a:t> </a:t>
            </a:r>
            <a:r>
              <a:rPr lang="en-US" sz="3100" b="1" dirty="0">
                <a:solidFill>
                  <a:srgbClr val="47538B"/>
                </a:solidFill>
                <a:latin typeface="Barlow SemiCondensed Bold"/>
                <a:ea typeface="Barlow SemiCondensed Bold"/>
                <a:cs typeface="Barlow SemiCondensed Bold"/>
                <a:sym typeface="Barlow SemiCondensed Bold"/>
              </a:rPr>
              <a:t>VSEBINE</a:t>
            </a:r>
            <a:r>
              <a:rPr lang="en-US" sz="3100" dirty="0">
                <a:solidFill>
                  <a:srgbClr val="47538B"/>
                </a:solidFill>
                <a:latin typeface="Barlow SemiCondensed"/>
                <a:ea typeface="Barlow SemiCondensed"/>
                <a:cs typeface="Barlow SemiCondensed"/>
                <a:sym typeface="Barlow SemiCondensed"/>
              </a:rPr>
              <a:t>. </a:t>
            </a:r>
          </a:p>
          <a:p>
            <a:pPr algn="just">
              <a:lnSpc>
                <a:spcPts val="4340"/>
              </a:lnSpc>
            </a:pPr>
            <a:endParaRPr lang="en-US" sz="3100" dirty="0">
              <a:solidFill>
                <a:srgbClr val="47538B"/>
              </a:solidFill>
              <a:latin typeface="Barlow SemiCondensed"/>
              <a:ea typeface="Barlow SemiCondensed"/>
              <a:cs typeface="Barlow SemiCondensed"/>
              <a:sym typeface="Barlow SemiCondensed"/>
            </a:endParaRPr>
          </a:p>
          <a:p>
            <a:pPr algn="just">
              <a:lnSpc>
                <a:spcPts val="4340"/>
              </a:lnSpc>
            </a:pPr>
            <a:r>
              <a:rPr lang="en-US" sz="3100" dirty="0" err="1">
                <a:solidFill>
                  <a:srgbClr val="47538B"/>
                </a:solidFill>
                <a:latin typeface="Barlow SemiCondensed"/>
                <a:ea typeface="Barlow SemiCondensed"/>
                <a:cs typeface="Barlow SemiCondensed"/>
                <a:sym typeface="Barlow SemiCondensed"/>
              </a:rPr>
              <a:t>Pri</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tem</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pazimo</a:t>
            </a:r>
            <a:r>
              <a:rPr lang="en-US" sz="3100" dirty="0">
                <a:solidFill>
                  <a:srgbClr val="47538B"/>
                </a:solidFill>
                <a:latin typeface="Barlow SemiCondensed"/>
                <a:ea typeface="Barlow SemiCondensed"/>
                <a:cs typeface="Barlow SemiCondensed"/>
                <a:sym typeface="Barlow SemiCondensed"/>
              </a:rPr>
              <a:t>, da je </a:t>
            </a:r>
            <a:r>
              <a:rPr lang="en-US" sz="3100" dirty="0" err="1">
                <a:solidFill>
                  <a:srgbClr val="47538B"/>
                </a:solidFill>
                <a:latin typeface="Barlow SemiCondensed"/>
                <a:ea typeface="Barlow SemiCondensed"/>
                <a:cs typeface="Barlow SemiCondensed"/>
                <a:sym typeface="Barlow SemiCondensed"/>
              </a:rPr>
              <a:t>naše</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sporočilo</a:t>
            </a:r>
            <a:r>
              <a:rPr lang="sl-SI" sz="3100" dirty="0">
                <a:solidFill>
                  <a:srgbClr val="47538B"/>
                </a:solidFill>
                <a:latin typeface="Barlow SemiCondensed"/>
                <a:ea typeface="Barlow SemiCondensed"/>
                <a:cs typeface="Barlow SemiCondensed"/>
                <a:sym typeface="Barlow SemiCondensed"/>
              </a:rPr>
              <a:t>:</a:t>
            </a:r>
          </a:p>
          <a:p>
            <a:pPr algn="just">
              <a:lnSpc>
                <a:spcPts val="4340"/>
              </a:lnSpc>
            </a:pPr>
            <a:r>
              <a:rPr lang="en-US" sz="3100" dirty="0">
                <a:solidFill>
                  <a:srgbClr val="47538B"/>
                </a:solidFill>
                <a:latin typeface="Barlow SemiCondensed"/>
                <a:ea typeface="Barlow SemiCondensed"/>
                <a:cs typeface="Barlow SemiCondensed"/>
                <a:sym typeface="Barlow SemiCondensed"/>
              </a:rPr>
              <a:t> </a:t>
            </a:r>
            <a:r>
              <a:rPr lang="sl-SI"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zapisano</a:t>
            </a:r>
            <a:r>
              <a:rPr lang="en-US" sz="3100" dirty="0">
                <a:solidFill>
                  <a:srgbClr val="47538B"/>
                </a:solidFill>
                <a:latin typeface="Barlow SemiCondensed"/>
                <a:ea typeface="Barlow SemiCondensed"/>
                <a:cs typeface="Barlow SemiCondensed"/>
                <a:sym typeface="Barlow SemiCondensed"/>
              </a:rPr>
              <a:t> v </a:t>
            </a:r>
            <a:r>
              <a:rPr lang="en-US" sz="3100" dirty="0" err="1">
                <a:solidFill>
                  <a:srgbClr val="47538B"/>
                </a:solidFill>
                <a:latin typeface="Barlow SemiCondensed"/>
                <a:ea typeface="Barlow SemiCondensed"/>
                <a:cs typeface="Barlow SemiCondensed"/>
                <a:sym typeface="Barlow SemiCondensed"/>
              </a:rPr>
              <a:t>knjižnem</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zbornem</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jeziku</a:t>
            </a:r>
            <a:r>
              <a:rPr lang="en-US" sz="3100" dirty="0">
                <a:solidFill>
                  <a:srgbClr val="47538B"/>
                </a:solidFill>
                <a:latin typeface="Barlow SemiCondensed"/>
                <a:ea typeface="Barlow SemiCondensed"/>
                <a:cs typeface="Barlow SemiCondensed"/>
                <a:sym typeface="Barlow SemiCondensed"/>
              </a:rPr>
              <a:t> </a:t>
            </a:r>
            <a:r>
              <a:rPr lang="sl-SI" sz="3100" dirty="0">
                <a:solidFill>
                  <a:srgbClr val="47538B"/>
                </a:solidFill>
                <a:latin typeface="Barlow SemiCondensed"/>
                <a:ea typeface="Barlow SemiCondensed"/>
                <a:cs typeface="Barlow SemiCondensed"/>
                <a:sym typeface="Barlow SemiCondensed"/>
              </a:rPr>
              <a:t>,</a:t>
            </a:r>
          </a:p>
          <a:p>
            <a:pPr marL="457200" indent="-457200" algn="just">
              <a:lnSpc>
                <a:spcPts val="4340"/>
              </a:lnSpc>
              <a:buFontTx/>
              <a:buChar char="-"/>
            </a:pPr>
            <a:r>
              <a:rPr lang="sl-SI" sz="3100" dirty="0">
                <a:solidFill>
                  <a:srgbClr val="47538B"/>
                </a:solidFill>
                <a:latin typeface="Barlow SemiCondensed"/>
                <a:ea typeface="Barlow SemiCondensed"/>
                <a:cs typeface="Barlow SemiCondensed"/>
                <a:sym typeface="Barlow SemiCondensed"/>
              </a:rPr>
              <a:t>pravopisno pravilno </a:t>
            </a:r>
            <a:r>
              <a:rPr lang="en-US" sz="3100" dirty="0">
                <a:solidFill>
                  <a:srgbClr val="47538B"/>
                </a:solidFill>
                <a:latin typeface="Barlow SemiCondensed"/>
                <a:ea typeface="Barlow SemiCondensed"/>
                <a:cs typeface="Barlow SemiCondensed"/>
                <a:sym typeface="Barlow SemiCondensed"/>
              </a:rPr>
              <a:t>(</a:t>
            </a:r>
            <a:r>
              <a:rPr lang="en-US" sz="3100" dirty="0" err="1">
                <a:solidFill>
                  <a:srgbClr val="47538B"/>
                </a:solidFill>
                <a:latin typeface="Barlow SemiCondensed"/>
                <a:ea typeface="Barlow SemiCondensed"/>
                <a:cs typeface="Barlow SemiCondensed"/>
                <a:sym typeface="Barlow SemiCondensed"/>
              </a:rPr>
              <a:t>pozorni</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smo</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na</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velike</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začetnice</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ločila</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zlasti</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vejice</a:t>
            </a:r>
            <a:r>
              <a:rPr lang="sl-SI" sz="3100" dirty="0">
                <a:solidFill>
                  <a:srgbClr val="47538B"/>
                </a:solidFill>
                <a:latin typeface="Barlow SemiCondensed"/>
                <a:ea typeface="Barlow SemiCondensed"/>
                <a:cs typeface="Barlow SemiCondensed"/>
                <a:sym typeface="Barlow SemiCondensed"/>
              </a:rPr>
              <a:t> </a:t>
            </a:r>
            <a:r>
              <a:rPr lang="en-US" sz="3100" dirty="0">
                <a:solidFill>
                  <a:srgbClr val="47538B"/>
                </a:solidFill>
                <a:latin typeface="Barlow SemiCondensed"/>
                <a:ea typeface="Barlow SemiCondensed"/>
                <a:cs typeface="Barlow SemiCondensed"/>
                <a:sym typeface="Barlow SemiCondensed"/>
              </a:rPr>
              <a:t>...)</a:t>
            </a:r>
            <a:r>
              <a:rPr lang="sl-SI" sz="3100" dirty="0">
                <a:solidFill>
                  <a:srgbClr val="47538B"/>
                </a:solidFill>
                <a:latin typeface="Barlow SemiCondensed"/>
                <a:ea typeface="Barlow SemiCondensed"/>
                <a:cs typeface="Barlow SemiCondensed"/>
                <a:sym typeface="Barlow SemiCondensed"/>
              </a:rPr>
              <a:t>,</a:t>
            </a:r>
          </a:p>
          <a:p>
            <a:pPr marL="457200" indent="-457200" algn="just">
              <a:lnSpc>
                <a:spcPts val="4340"/>
              </a:lnSpc>
              <a:buFontTx/>
              <a:buChar char="-"/>
            </a:pPr>
            <a:r>
              <a:rPr lang="en-US" sz="3100" dirty="0" err="1">
                <a:solidFill>
                  <a:srgbClr val="47538B"/>
                </a:solidFill>
                <a:latin typeface="Barlow SemiCondensed"/>
                <a:ea typeface="Barlow SemiCondensed"/>
                <a:cs typeface="Barlow SemiCondensed"/>
                <a:sym typeface="Barlow SemiCondensed"/>
              </a:rPr>
              <a:t>jasno</a:t>
            </a:r>
            <a:r>
              <a:rPr lang="en-US" sz="3100" dirty="0">
                <a:solidFill>
                  <a:srgbClr val="47538B"/>
                </a:solidFill>
                <a:latin typeface="Barlow SemiCondensed"/>
                <a:ea typeface="Barlow SemiCondensed"/>
                <a:cs typeface="Barlow SemiCondensed"/>
                <a:sym typeface="Barlow SemiCondensed"/>
              </a:rPr>
              <a:t> in </a:t>
            </a:r>
            <a:r>
              <a:rPr lang="en-US" sz="3100" dirty="0" err="1">
                <a:solidFill>
                  <a:srgbClr val="47538B"/>
                </a:solidFill>
                <a:latin typeface="Barlow SemiCondensed"/>
                <a:ea typeface="Barlow SemiCondensed"/>
                <a:cs typeface="Barlow SemiCondensed"/>
                <a:sym typeface="Barlow SemiCondensed"/>
              </a:rPr>
              <a:t>razumljivo</a:t>
            </a:r>
            <a:r>
              <a:rPr lang="sl-SI" sz="3100" dirty="0">
                <a:solidFill>
                  <a:srgbClr val="47538B"/>
                </a:solidFill>
                <a:latin typeface="Barlow SemiCondensed"/>
                <a:ea typeface="Barlow SemiCondensed"/>
                <a:cs typeface="Barlow SemiCondensed"/>
                <a:sym typeface="Barlow SemiCondensed"/>
              </a:rPr>
              <a:t> (členitev na odstavke),</a:t>
            </a:r>
          </a:p>
          <a:p>
            <a:pPr marL="457200" indent="-457200" algn="just">
              <a:lnSpc>
                <a:spcPts val="4340"/>
              </a:lnSpc>
              <a:buFontTx/>
              <a:buChar char="-"/>
            </a:pPr>
            <a:r>
              <a:rPr lang="sl-SI" sz="3100" dirty="0">
                <a:solidFill>
                  <a:srgbClr val="47538B"/>
                </a:solidFill>
                <a:latin typeface="Barlow SemiCondensed"/>
                <a:ea typeface="Barlow SemiCondensed"/>
                <a:cs typeface="Barlow SemiCondensed"/>
                <a:sym typeface="Barlow SemiCondensed"/>
              </a:rPr>
              <a:t>ustrezno veliko,</a:t>
            </a:r>
          </a:p>
          <a:p>
            <a:pPr marL="457200" indent="-457200" algn="just">
              <a:lnSpc>
                <a:spcPts val="4340"/>
              </a:lnSpc>
              <a:buFontTx/>
              <a:buChar char="-"/>
            </a:pPr>
            <a:r>
              <a:rPr lang="sl-SI" sz="3100" dirty="0">
                <a:solidFill>
                  <a:srgbClr val="47538B"/>
                </a:solidFill>
                <a:latin typeface="Barlow SemiCondensed"/>
                <a:ea typeface="Barlow SemiCondensed"/>
                <a:cs typeface="Barlow SemiCondensed"/>
                <a:sym typeface="Barlow SemiCondensed"/>
              </a:rPr>
              <a:t>brez krajšav in smeškov.</a:t>
            </a:r>
            <a:endParaRPr lang="en-US" sz="3100" dirty="0">
              <a:solidFill>
                <a:srgbClr val="47538B"/>
              </a:solidFill>
              <a:latin typeface="Barlow SemiCondensed"/>
              <a:ea typeface="Barlow SemiCondensed"/>
              <a:cs typeface="Barlow SemiCondensed"/>
              <a:sym typeface="Barlow SemiCondensed"/>
            </a:endParaRPr>
          </a:p>
          <a:p>
            <a:pPr algn="l">
              <a:lnSpc>
                <a:spcPts val="4060"/>
              </a:lnSpc>
            </a:pPr>
            <a:endParaRPr lang="en-US" sz="3100" dirty="0">
              <a:solidFill>
                <a:srgbClr val="47538B"/>
              </a:solidFill>
              <a:latin typeface="Barlow SemiCondensed"/>
              <a:ea typeface="Barlow SemiCondensed"/>
              <a:cs typeface="Barlow SemiCondensed"/>
              <a:sym typeface="Barlow SemiCondensed"/>
            </a:endParaRPr>
          </a:p>
        </p:txBody>
      </p:sp>
      <p:sp>
        <p:nvSpPr>
          <p:cNvPr id="8" name="TextBox 8"/>
          <p:cNvSpPr txBox="1"/>
          <p:nvPr/>
        </p:nvSpPr>
        <p:spPr>
          <a:xfrm>
            <a:off x="9876539" y="3362332"/>
            <a:ext cx="3759860" cy="721955"/>
          </a:xfrm>
          <a:prstGeom prst="rect">
            <a:avLst/>
          </a:prstGeom>
        </p:spPr>
        <p:txBody>
          <a:bodyPr lIns="0" tIns="0" rIns="0" bIns="0" rtlCol="0" anchor="t">
            <a:spAutoFit/>
          </a:bodyPr>
          <a:lstStyle/>
          <a:p>
            <a:pPr algn="l">
              <a:lnSpc>
                <a:spcPts val="5882"/>
              </a:lnSpc>
            </a:pPr>
            <a:r>
              <a:rPr lang="en-US" sz="4201" dirty="0" err="1">
                <a:solidFill>
                  <a:srgbClr val="47538B"/>
                </a:solidFill>
                <a:latin typeface="League Spartan"/>
                <a:ea typeface="League Spartan"/>
                <a:cs typeface="League Spartan"/>
                <a:sym typeface="League Spartan"/>
              </a:rPr>
              <a:t>Vsebina</a:t>
            </a:r>
            <a:endParaRPr lang="en-US" sz="4201" dirty="0">
              <a:solidFill>
                <a:srgbClr val="47538B"/>
              </a:solidFill>
              <a:latin typeface="League Spartan"/>
              <a:ea typeface="League Spartan"/>
              <a:cs typeface="League Spartan"/>
              <a:sym typeface="League Spart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538B"/>
        </a:solidFill>
        <a:effectLst/>
      </p:bgPr>
    </p:bg>
    <p:spTree>
      <p:nvGrpSpPr>
        <p:cNvPr id="1" name=""/>
        <p:cNvGrpSpPr/>
        <p:nvPr/>
      </p:nvGrpSpPr>
      <p:grpSpPr>
        <a:xfrm>
          <a:off x="0" y="0"/>
          <a:ext cx="0" cy="0"/>
          <a:chOff x="0" y="0"/>
          <a:chExt cx="0" cy="0"/>
        </a:xfrm>
      </p:grpSpPr>
      <p:grpSp>
        <p:nvGrpSpPr>
          <p:cNvPr id="2" name="Group 2"/>
          <p:cNvGrpSpPr/>
          <p:nvPr/>
        </p:nvGrpSpPr>
        <p:grpSpPr>
          <a:xfrm>
            <a:off x="266053" y="278433"/>
            <a:ext cx="17755894" cy="9730135"/>
            <a:chOff x="0" y="0"/>
            <a:chExt cx="4676449" cy="2562669"/>
          </a:xfrm>
        </p:grpSpPr>
        <p:sp>
          <p:nvSpPr>
            <p:cNvPr id="3" name="Freeform 3"/>
            <p:cNvSpPr/>
            <p:nvPr/>
          </p:nvSpPr>
          <p:spPr>
            <a:xfrm>
              <a:off x="0" y="0"/>
              <a:ext cx="4676449" cy="2562669"/>
            </a:xfrm>
            <a:custGeom>
              <a:avLst/>
              <a:gdLst/>
              <a:ahLst/>
              <a:cxnLst/>
              <a:rect l="l" t="t" r="r" b="b"/>
              <a:pathLst>
                <a:path w="4676449" h="2562669">
                  <a:moveTo>
                    <a:pt x="0" y="0"/>
                  </a:moveTo>
                  <a:lnTo>
                    <a:pt x="4676449" y="0"/>
                  </a:lnTo>
                  <a:lnTo>
                    <a:pt x="4676449" y="2562669"/>
                  </a:lnTo>
                  <a:lnTo>
                    <a:pt x="0" y="2562669"/>
                  </a:lnTo>
                  <a:close/>
                </a:path>
              </a:pathLst>
            </a:custGeom>
            <a:solidFill>
              <a:srgbClr val="F0DFC8"/>
            </a:solidFill>
          </p:spPr>
        </p:sp>
        <p:sp>
          <p:nvSpPr>
            <p:cNvPr id="4" name="TextBox 4"/>
            <p:cNvSpPr txBox="1"/>
            <p:nvPr/>
          </p:nvSpPr>
          <p:spPr>
            <a:xfrm>
              <a:off x="0" y="-38100"/>
              <a:ext cx="4676449" cy="260076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635019" y="1650006"/>
            <a:ext cx="8761114" cy="6986988"/>
          </a:xfrm>
          <a:custGeom>
            <a:avLst/>
            <a:gdLst/>
            <a:ahLst/>
            <a:cxnLst/>
            <a:rect l="l" t="t" r="r" b="b"/>
            <a:pathLst>
              <a:path w="8761114" h="6986988">
                <a:moveTo>
                  <a:pt x="0" y="0"/>
                </a:moveTo>
                <a:lnTo>
                  <a:pt x="8761113" y="0"/>
                </a:lnTo>
                <a:lnTo>
                  <a:pt x="8761113" y="6986988"/>
                </a:lnTo>
                <a:lnTo>
                  <a:pt x="0" y="69869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9983063" y="1246305"/>
            <a:ext cx="7718017" cy="721955"/>
          </a:xfrm>
          <a:prstGeom prst="rect">
            <a:avLst/>
          </a:prstGeom>
        </p:spPr>
        <p:txBody>
          <a:bodyPr lIns="0" tIns="0" rIns="0" bIns="0" rtlCol="0" anchor="t">
            <a:spAutoFit/>
          </a:bodyPr>
          <a:lstStyle/>
          <a:p>
            <a:pPr algn="l">
              <a:lnSpc>
                <a:spcPts val="5882"/>
              </a:lnSpc>
            </a:pPr>
            <a:r>
              <a:rPr lang="en-US" sz="4201">
                <a:solidFill>
                  <a:srgbClr val="47538B"/>
                </a:solidFill>
                <a:latin typeface="League Spartan"/>
                <a:ea typeface="League Spartan"/>
                <a:cs typeface="League Spartan"/>
                <a:sym typeface="League Spartan"/>
              </a:rPr>
              <a:t>Kraj in čas pisanja</a:t>
            </a:r>
          </a:p>
        </p:txBody>
      </p:sp>
      <p:sp>
        <p:nvSpPr>
          <p:cNvPr id="7" name="TextBox 7"/>
          <p:cNvSpPr txBox="1"/>
          <p:nvPr/>
        </p:nvSpPr>
        <p:spPr>
          <a:xfrm>
            <a:off x="9983063" y="2164378"/>
            <a:ext cx="7622596" cy="2105025"/>
          </a:xfrm>
          <a:prstGeom prst="rect">
            <a:avLst/>
          </a:prstGeom>
        </p:spPr>
        <p:txBody>
          <a:bodyPr lIns="0" tIns="0" rIns="0" bIns="0" rtlCol="0" anchor="t">
            <a:spAutoFit/>
          </a:bodyPr>
          <a:lstStyle/>
          <a:p>
            <a:pPr algn="l">
              <a:lnSpc>
                <a:spcPts val="4340"/>
              </a:lnSpc>
            </a:pPr>
            <a:r>
              <a:rPr lang="en-US" sz="3100">
                <a:solidFill>
                  <a:srgbClr val="47538B"/>
                </a:solidFill>
                <a:latin typeface="Barlow SemiCondensed"/>
                <a:ea typeface="Barlow SemiCondensed"/>
                <a:cs typeface="Barlow SemiCondensed"/>
                <a:sym typeface="Barlow SemiCondensed"/>
              </a:rPr>
              <a:t>Pri pisanju e-sporočila tega ne pišemo, saj se čas prikaže samodejno.</a:t>
            </a:r>
          </a:p>
          <a:p>
            <a:pPr algn="l">
              <a:lnSpc>
                <a:spcPts val="4060"/>
              </a:lnSpc>
            </a:pPr>
            <a:endParaRPr lang="en-US" sz="3100">
              <a:solidFill>
                <a:srgbClr val="47538B"/>
              </a:solidFill>
              <a:latin typeface="Barlow SemiCondensed"/>
              <a:ea typeface="Barlow SemiCondensed"/>
              <a:cs typeface="Barlow SemiCondensed"/>
              <a:sym typeface="Barlow SemiCondensed"/>
            </a:endParaRPr>
          </a:p>
          <a:p>
            <a:pPr algn="l">
              <a:lnSpc>
                <a:spcPts val="4060"/>
              </a:lnSpc>
            </a:pPr>
            <a:endParaRPr lang="en-US" sz="3100">
              <a:solidFill>
                <a:srgbClr val="47538B"/>
              </a:solidFill>
              <a:latin typeface="Barlow SemiCondensed"/>
              <a:ea typeface="Barlow SemiCondensed"/>
              <a:cs typeface="Barlow SemiCondensed"/>
              <a:sym typeface="Barlow SemiCondensed"/>
            </a:endParaRPr>
          </a:p>
        </p:txBody>
      </p:sp>
      <p:sp>
        <p:nvSpPr>
          <p:cNvPr id="8" name="TextBox 8"/>
          <p:cNvSpPr txBox="1"/>
          <p:nvPr/>
        </p:nvSpPr>
        <p:spPr>
          <a:xfrm>
            <a:off x="9983063" y="3696564"/>
            <a:ext cx="7718017" cy="1464905"/>
          </a:xfrm>
          <a:prstGeom prst="rect">
            <a:avLst/>
          </a:prstGeom>
        </p:spPr>
        <p:txBody>
          <a:bodyPr lIns="0" tIns="0" rIns="0" bIns="0" rtlCol="0" anchor="t">
            <a:spAutoFit/>
          </a:bodyPr>
          <a:lstStyle/>
          <a:p>
            <a:pPr algn="l">
              <a:lnSpc>
                <a:spcPts val="5882"/>
              </a:lnSpc>
            </a:pPr>
            <a:r>
              <a:rPr lang="en-US" sz="4201">
                <a:solidFill>
                  <a:srgbClr val="47538B"/>
                </a:solidFill>
                <a:latin typeface="League Spartan"/>
                <a:ea typeface="League Spartan"/>
                <a:cs typeface="League Spartan"/>
                <a:sym typeface="League Spartan"/>
              </a:rPr>
              <a:t>Nagovor</a:t>
            </a:r>
          </a:p>
          <a:p>
            <a:pPr algn="l">
              <a:lnSpc>
                <a:spcPts val="5882"/>
              </a:lnSpc>
            </a:pPr>
            <a:endParaRPr lang="en-US" sz="4201">
              <a:solidFill>
                <a:srgbClr val="47538B"/>
              </a:solidFill>
              <a:latin typeface="League Spartan"/>
              <a:ea typeface="League Spartan"/>
              <a:cs typeface="League Spartan"/>
              <a:sym typeface="League Spartan"/>
            </a:endParaRPr>
          </a:p>
        </p:txBody>
      </p:sp>
      <p:sp>
        <p:nvSpPr>
          <p:cNvPr id="9" name="TextBox 9"/>
          <p:cNvSpPr txBox="1"/>
          <p:nvPr/>
        </p:nvSpPr>
        <p:spPr>
          <a:xfrm>
            <a:off x="9983063" y="4751596"/>
            <a:ext cx="7718017" cy="4848225"/>
          </a:xfrm>
          <a:prstGeom prst="rect">
            <a:avLst/>
          </a:prstGeom>
        </p:spPr>
        <p:txBody>
          <a:bodyPr lIns="0" tIns="0" rIns="0" bIns="0" rtlCol="0" anchor="t">
            <a:spAutoFit/>
          </a:bodyPr>
          <a:lstStyle/>
          <a:p>
            <a:pPr algn="l">
              <a:lnSpc>
                <a:spcPts val="4340"/>
              </a:lnSpc>
            </a:pPr>
            <a:r>
              <a:rPr lang="en-US" sz="3100" dirty="0" err="1">
                <a:solidFill>
                  <a:srgbClr val="47538B"/>
                </a:solidFill>
                <a:latin typeface="Barlow SemiCondensed"/>
                <a:ea typeface="Barlow SemiCondensed"/>
                <a:cs typeface="Barlow SemiCondensed"/>
                <a:sym typeface="Barlow SemiCondensed"/>
              </a:rPr>
              <a:t>Nagovor</a:t>
            </a:r>
            <a:r>
              <a:rPr lang="en-US" sz="3100" dirty="0">
                <a:solidFill>
                  <a:srgbClr val="47538B"/>
                </a:solidFill>
                <a:latin typeface="Barlow SemiCondensed"/>
                <a:ea typeface="Barlow SemiCondensed"/>
                <a:cs typeface="Barlow SemiCondensed"/>
                <a:sym typeface="Barlow SemiCondensed"/>
              </a:rPr>
              <a:t> mora </a:t>
            </a:r>
            <a:r>
              <a:rPr lang="en-US" sz="3100" dirty="0" err="1">
                <a:solidFill>
                  <a:srgbClr val="47538B"/>
                </a:solidFill>
                <a:latin typeface="Barlow SemiCondensed"/>
                <a:ea typeface="Barlow SemiCondensed"/>
                <a:cs typeface="Barlow SemiCondensed"/>
                <a:sym typeface="Barlow SemiCondensed"/>
              </a:rPr>
              <a:t>biti</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uraden</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Izbiraš</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lahko</a:t>
            </a:r>
            <a:r>
              <a:rPr lang="en-US" sz="3100" dirty="0">
                <a:solidFill>
                  <a:srgbClr val="47538B"/>
                </a:solidFill>
                <a:latin typeface="Barlow SemiCondensed"/>
                <a:ea typeface="Barlow SemiCondensed"/>
                <a:cs typeface="Barlow SemiCondensed"/>
                <a:sym typeface="Barlow SemiCondensed"/>
              </a:rPr>
              <a:t> med:</a:t>
            </a:r>
          </a:p>
          <a:p>
            <a:pPr algn="l">
              <a:lnSpc>
                <a:spcPts val="4340"/>
              </a:lnSpc>
            </a:pPr>
            <a:r>
              <a:rPr lang="en-US" sz="3100" dirty="0" err="1">
                <a:solidFill>
                  <a:srgbClr val="47538B"/>
                </a:solidFill>
                <a:latin typeface="Barlow SemiCondensed"/>
                <a:ea typeface="Barlow SemiCondensed"/>
                <a:cs typeface="Barlow SemiCondensed"/>
                <a:sym typeface="Barlow SemiCondensed"/>
              </a:rPr>
              <a:t>Spoštovani</a:t>
            </a:r>
            <a:r>
              <a:rPr lang="en-US" sz="3100" dirty="0">
                <a:solidFill>
                  <a:srgbClr val="47538B"/>
                </a:solidFill>
                <a:latin typeface="Barlow SemiCondensed"/>
                <a:ea typeface="Barlow SemiCondensed"/>
                <a:cs typeface="Barlow SemiCondensed"/>
                <a:sym typeface="Barlow SemiCondensed"/>
              </a:rPr>
              <a:t>! / </a:t>
            </a:r>
            <a:r>
              <a:rPr lang="en-US" sz="3100" dirty="0" err="1">
                <a:solidFill>
                  <a:srgbClr val="47538B"/>
                </a:solidFill>
                <a:latin typeface="Barlow SemiCondensed"/>
                <a:ea typeface="Barlow SemiCondensed"/>
                <a:cs typeface="Barlow SemiCondensed"/>
                <a:sym typeface="Barlow SemiCondensed"/>
              </a:rPr>
              <a:t>Pozdravljeni</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manj</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uradna</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različica</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nagovora</a:t>
            </a:r>
            <a:r>
              <a:rPr lang="en-US" sz="3100" dirty="0">
                <a:solidFill>
                  <a:srgbClr val="47538B"/>
                </a:solidFill>
                <a:latin typeface="Barlow SemiCondensed"/>
                <a:ea typeface="Barlow SemiCondensed"/>
                <a:cs typeface="Barlow SemiCondensed"/>
                <a:sym typeface="Barlow SemiCondensed"/>
              </a:rPr>
              <a:t>)</a:t>
            </a:r>
          </a:p>
          <a:p>
            <a:pPr algn="l">
              <a:lnSpc>
                <a:spcPts val="4340"/>
              </a:lnSpc>
            </a:pPr>
            <a:r>
              <a:rPr lang="en-US" sz="3100" dirty="0" err="1">
                <a:solidFill>
                  <a:srgbClr val="47538B"/>
                </a:solidFill>
                <a:latin typeface="Barlow SemiCondensed"/>
                <a:ea typeface="Barlow SemiCondensed"/>
                <a:cs typeface="Barlow SemiCondensed"/>
                <a:sym typeface="Barlow SemiCondensed"/>
              </a:rPr>
              <a:t>Spoštovana</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gospa</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učiteljica</a:t>
            </a:r>
            <a:r>
              <a:rPr lang="en-US" sz="3100" dirty="0">
                <a:solidFill>
                  <a:srgbClr val="47538B"/>
                </a:solidFill>
                <a:latin typeface="Barlow SemiCondensed"/>
                <a:ea typeface="Barlow SemiCondensed"/>
                <a:cs typeface="Barlow SemiCondensed"/>
                <a:sym typeface="Barlow SemiCondensed"/>
              </a:rPr>
              <a:t>!</a:t>
            </a:r>
          </a:p>
          <a:p>
            <a:pPr algn="l">
              <a:lnSpc>
                <a:spcPts val="4340"/>
              </a:lnSpc>
            </a:pPr>
            <a:r>
              <a:rPr lang="en-US" sz="3100" dirty="0" err="1">
                <a:solidFill>
                  <a:srgbClr val="47538B"/>
                </a:solidFill>
                <a:latin typeface="Barlow SemiCondensed"/>
                <a:ea typeface="Barlow SemiCondensed"/>
                <a:cs typeface="Barlow SemiCondensed"/>
                <a:sym typeface="Barlow SemiCondensed"/>
              </a:rPr>
              <a:t>Spoštovana</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gospa</a:t>
            </a:r>
            <a:r>
              <a:rPr lang="en-US" sz="3100" dirty="0">
                <a:solidFill>
                  <a:srgbClr val="47538B"/>
                </a:solidFill>
                <a:latin typeface="Barlow SemiCondensed"/>
                <a:ea typeface="Barlow SemiCondensed"/>
                <a:cs typeface="Barlow SemiCondensed"/>
                <a:sym typeface="Barlow SemiCondensed"/>
              </a:rPr>
              <a:t> Novak!</a:t>
            </a:r>
          </a:p>
          <a:p>
            <a:pPr algn="l">
              <a:lnSpc>
                <a:spcPts val="4340"/>
              </a:lnSpc>
            </a:pPr>
            <a:endParaRPr lang="en-US" sz="3100" dirty="0">
              <a:solidFill>
                <a:srgbClr val="47538B"/>
              </a:solidFill>
              <a:latin typeface="Barlow SemiCondensed"/>
              <a:ea typeface="Barlow SemiCondensed"/>
              <a:cs typeface="Barlow SemiCondensed"/>
              <a:sym typeface="Barlow SemiCondensed"/>
            </a:endParaRPr>
          </a:p>
          <a:p>
            <a:pPr algn="l">
              <a:lnSpc>
                <a:spcPts val="4340"/>
              </a:lnSpc>
            </a:pPr>
            <a:r>
              <a:rPr lang="en-US" sz="3100" dirty="0">
                <a:solidFill>
                  <a:srgbClr val="47538B"/>
                </a:solidFill>
                <a:latin typeface="Barlow SemiCondensed"/>
                <a:ea typeface="Barlow SemiCondensed"/>
                <a:cs typeface="Barlow SemiCondensed"/>
                <a:sym typeface="Barlow SemiCondensed"/>
              </a:rPr>
              <a:t>Na </a:t>
            </a:r>
            <a:r>
              <a:rPr lang="en-US" sz="3100" dirty="0" err="1">
                <a:solidFill>
                  <a:srgbClr val="47538B"/>
                </a:solidFill>
                <a:latin typeface="Barlow SemiCondensed"/>
                <a:ea typeface="Barlow SemiCondensed"/>
                <a:cs typeface="Barlow SemiCondensed"/>
                <a:sym typeface="Barlow SemiCondensed"/>
              </a:rPr>
              <a:t>koncu</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nagovora</a:t>
            </a:r>
            <a:r>
              <a:rPr lang="en-US" sz="3100" dirty="0">
                <a:solidFill>
                  <a:srgbClr val="47538B"/>
                </a:solidFill>
                <a:latin typeface="Barlow SemiCondensed"/>
                <a:ea typeface="Barlow SemiCondensed"/>
                <a:cs typeface="Barlow SemiCondensed"/>
                <a:sym typeface="Barlow SemiCondensed"/>
              </a:rPr>
              <a:t> je </a:t>
            </a:r>
            <a:r>
              <a:rPr lang="en-US" sz="3100" dirty="0" err="1">
                <a:solidFill>
                  <a:srgbClr val="47538B"/>
                </a:solidFill>
                <a:latin typeface="Barlow SemiCondensed"/>
                <a:ea typeface="Barlow SemiCondensed"/>
                <a:cs typeface="Barlow SemiCondensed"/>
                <a:sym typeface="Barlow SemiCondensed"/>
              </a:rPr>
              <a:t>klicaj</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lahko</a:t>
            </a:r>
            <a:r>
              <a:rPr lang="en-US" sz="3100" dirty="0">
                <a:solidFill>
                  <a:srgbClr val="47538B"/>
                </a:solidFill>
                <a:latin typeface="Barlow SemiCondensed"/>
                <a:ea typeface="Barlow SemiCondensed"/>
                <a:cs typeface="Barlow SemiCondensed"/>
                <a:sym typeface="Barlow SemiCondensed"/>
              </a:rPr>
              <a:t> pa </a:t>
            </a:r>
            <a:r>
              <a:rPr lang="en-US" sz="3100" dirty="0" err="1">
                <a:solidFill>
                  <a:srgbClr val="47538B"/>
                </a:solidFill>
                <a:latin typeface="Barlow SemiCondensed"/>
                <a:ea typeface="Barlow SemiCondensed"/>
                <a:cs typeface="Barlow SemiCondensed"/>
                <a:sym typeface="Barlow SemiCondensed"/>
              </a:rPr>
              <a:t>tudi</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vejica</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besedilo</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potem</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začnemo</a:t>
            </a:r>
            <a:r>
              <a:rPr lang="en-US" sz="3100" dirty="0">
                <a:solidFill>
                  <a:srgbClr val="47538B"/>
                </a:solidFill>
                <a:latin typeface="Barlow SemiCondensed"/>
                <a:ea typeface="Barlow SemiCondensed"/>
                <a:cs typeface="Barlow SemiCondensed"/>
                <a:sym typeface="Barlow SemiCondensed"/>
              </a:rPr>
              <a:t> z </a:t>
            </a:r>
            <a:r>
              <a:rPr lang="en-US" sz="3100" dirty="0" err="1">
                <a:solidFill>
                  <a:srgbClr val="47538B"/>
                </a:solidFill>
                <a:latin typeface="Barlow SemiCondensed"/>
                <a:ea typeface="Barlow SemiCondensed"/>
                <a:cs typeface="Barlow SemiCondensed"/>
                <a:sym typeface="Barlow SemiCondensed"/>
              </a:rPr>
              <a:t>malo</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začetnico</a:t>
            </a:r>
            <a:r>
              <a:rPr lang="en-US" sz="3100" dirty="0">
                <a:solidFill>
                  <a:srgbClr val="47538B"/>
                </a:solidFill>
                <a:latin typeface="Barlow SemiCondensed"/>
                <a:ea typeface="Barlow SemiCondensed"/>
                <a:cs typeface="Barlow SemiCondensed"/>
                <a:sym typeface="Barlow SemiCondensed"/>
              </a:rPr>
              <a:t>).</a:t>
            </a:r>
          </a:p>
          <a:p>
            <a:pPr algn="l">
              <a:lnSpc>
                <a:spcPts val="4060"/>
              </a:lnSpc>
            </a:pPr>
            <a:endParaRPr lang="en-US" sz="3100" dirty="0">
              <a:solidFill>
                <a:srgbClr val="47538B"/>
              </a:solidFill>
              <a:latin typeface="Barlow SemiCondensed"/>
              <a:ea typeface="Barlow SemiCondensed"/>
              <a:cs typeface="Barlow SemiCondensed"/>
              <a:sym typeface="Barlow Semi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538B"/>
        </a:solidFill>
        <a:effectLst/>
      </p:bgPr>
    </p:bg>
    <p:spTree>
      <p:nvGrpSpPr>
        <p:cNvPr id="1" name=""/>
        <p:cNvGrpSpPr/>
        <p:nvPr/>
      </p:nvGrpSpPr>
      <p:grpSpPr>
        <a:xfrm>
          <a:off x="0" y="0"/>
          <a:ext cx="0" cy="0"/>
          <a:chOff x="0" y="0"/>
          <a:chExt cx="0" cy="0"/>
        </a:xfrm>
      </p:grpSpPr>
      <p:grpSp>
        <p:nvGrpSpPr>
          <p:cNvPr id="2" name="Group 2"/>
          <p:cNvGrpSpPr/>
          <p:nvPr/>
        </p:nvGrpSpPr>
        <p:grpSpPr>
          <a:xfrm>
            <a:off x="266053" y="278433"/>
            <a:ext cx="17755894" cy="9730135"/>
            <a:chOff x="0" y="0"/>
            <a:chExt cx="4676449" cy="2562669"/>
          </a:xfrm>
        </p:grpSpPr>
        <p:sp>
          <p:nvSpPr>
            <p:cNvPr id="3" name="Freeform 3"/>
            <p:cNvSpPr/>
            <p:nvPr/>
          </p:nvSpPr>
          <p:spPr>
            <a:xfrm>
              <a:off x="0" y="0"/>
              <a:ext cx="4676449" cy="2562669"/>
            </a:xfrm>
            <a:custGeom>
              <a:avLst/>
              <a:gdLst/>
              <a:ahLst/>
              <a:cxnLst/>
              <a:rect l="l" t="t" r="r" b="b"/>
              <a:pathLst>
                <a:path w="4676449" h="2562669">
                  <a:moveTo>
                    <a:pt x="0" y="0"/>
                  </a:moveTo>
                  <a:lnTo>
                    <a:pt x="4676449" y="0"/>
                  </a:lnTo>
                  <a:lnTo>
                    <a:pt x="4676449" y="2562669"/>
                  </a:lnTo>
                  <a:lnTo>
                    <a:pt x="0" y="2562669"/>
                  </a:lnTo>
                  <a:close/>
                </a:path>
              </a:pathLst>
            </a:custGeom>
            <a:solidFill>
              <a:srgbClr val="F0DFC8"/>
            </a:solidFill>
          </p:spPr>
        </p:sp>
        <p:sp>
          <p:nvSpPr>
            <p:cNvPr id="4" name="TextBox 4"/>
            <p:cNvSpPr txBox="1"/>
            <p:nvPr/>
          </p:nvSpPr>
          <p:spPr>
            <a:xfrm>
              <a:off x="0" y="-38100"/>
              <a:ext cx="4676449" cy="260076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9144000" y="1858988"/>
            <a:ext cx="7998811" cy="6569023"/>
          </a:xfrm>
          <a:custGeom>
            <a:avLst/>
            <a:gdLst/>
            <a:ahLst/>
            <a:cxnLst/>
            <a:rect l="l" t="t" r="r" b="b"/>
            <a:pathLst>
              <a:path w="7998811" h="6569023">
                <a:moveTo>
                  <a:pt x="0" y="0"/>
                </a:moveTo>
                <a:lnTo>
                  <a:pt x="7998811" y="0"/>
                </a:lnTo>
                <a:lnTo>
                  <a:pt x="7998811" y="6569024"/>
                </a:lnTo>
                <a:lnTo>
                  <a:pt x="0" y="65690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1333052" y="2828936"/>
            <a:ext cx="6634397" cy="721995"/>
          </a:xfrm>
          <a:prstGeom prst="rect">
            <a:avLst/>
          </a:prstGeom>
        </p:spPr>
        <p:txBody>
          <a:bodyPr lIns="0" tIns="0" rIns="0" bIns="0" rtlCol="0" anchor="t">
            <a:spAutoFit/>
          </a:bodyPr>
          <a:lstStyle/>
          <a:p>
            <a:pPr algn="l">
              <a:lnSpc>
                <a:spcPts val="5880"/>
              </a:lnSpc>
            </a:pPr>
            <a:r>
              <a:rPr lang="en-US" sz="4200">
                <a:solidFill>
                  <a:srgbClr val="47538B"/>
                </a:solidFill>
                <a:latin typeface="League Spartan"/>
                <a:ea typeface="League Spartan"/>
                <a:cs typeface="League Spartan"/>
                <a:sym typeface="League Spartan"/>
              </a:rPr>
              <a:t>Zaključek</a:t>
            </a:r>
          </a:p>
        </p:txBody>
      </p:sp>
      <p:sp>
        <p:nvSpPr>
          <p:cNvPr id="7" name="TextBox 7"/>
          <p:cNvSpPr txBox="1"/>
          <p:nvPr/>
        </p:nvSpPr>
        <p:spPr>
          <a:xfrm>
            <a:off x="1333052" y="4024991"/>
            <a:ext cx="7715781" cy="4848225"/>
          </a:xfrm>
          <a:prstGeom prst="rect">
            <a:avLst/>
          </a:prstGeom>
        </p:spPr>
        <p:txBody>
          <a:bodyPr lIns="0" tIns="0" rIns="0" bIns="0" rtlCol="0" anchor="t">
            <a:spAutoFit/>
          </a:bodyPr>
          <a:lstStyle/>
          <a:p>
            <a:pPr algn="l">
              <a:lnSpc>
                <a:spcPts val="4340"/>
              </a:lnSpc>
            </a:pPr>
            <a:r>
              <a:rPr lang="en-US" sz="3100">
                <a:solidFill>
                  <a:srgbClr val="47538B"/>
                </a:solidFill>
                <a:latin typeface="Barlow SemiCondensed"/>
                <a:ea typeface="Barlow SemiCondensed"/>
                <a:cs typeface="Barlow SemiCondensed"/>
                <a:sym typeface="Barlow SemiCondensed"/>
              </a:rPr>
              <a:t>Vsebini sledi uraden pozdrav. </a:t>
            </a:r>
          </a:p>
          <a:p>
            <a:pPr algn="l">
              <a:lnSpc>
                <a:spcPts val="4340"/>
              </a:lnSpc>
            </a:pPr>
            <a:endParaRPr lang="en-US" sz="3100">
              <a:solidFill>
                <a:srgbClr val="47538B"/>
              </a:solidFill>
              <a:latin typeface="Barlow SemiCondensed"/>
              <a:ea typeface="Barlow SemiCondensed"/>
              <a:cs typeface="Barlow SemiCondensed"/>
              <a:sym typeface="Barlow SemiCondensed"/>
            </a:endParaRPr>
          </a:p>
          <a:p>
            <a:pPr algn="l">
              <a:lnSpc>
                <a:spcPts val="4340"/>
              </a:lnSpc>
            </a:pPr>
            <a:r>
              <a:rPr lang="en-US" sz="3100">
                <a:solidFill>
                  <a:srgbClr val="47538B"/>
                </a:solidFill>
                <a:latin typeface="Barlow SemiCondensed"/>
                <a:ea typeface="Barlow SemiCondensed"/>
                <a:cs typeface="Barlow SemiCondensed"/>
                <a:sym typeface="Barlow SemiCondensed"/>
              </a:rPr>
              <a:t>Izbiramo med:</a:t>
            </a:r>
          </a:p>
          <a:p>
            <a:pPr algn="l">
              <a:lnSpc>
                <a:spcPts val="4340"/>
              </a:lnSpc>
            </a:pPr>
            <a:r>
              <a:rPr lang="en-US" sz="3100">
                <a:solidFill>
                  <a:srgbClr val="47538B"/>
                </a:solidFill>
                <a:latin typeface="Barlow SemiCondensed"/>
                <a:ea typeface="Barlow SemiCondensed"/>
                <a:cs typeface="Barlow SemiCondensed"/>
                <a:sym typeface="Barlow SemiCondensed"/>
              </a:rPr>
              <a:t>a) Lep pozdrav (ne LP ali Lp) – (brez ločila)</a:t>
            </a:r>
          </a:p>
          <a:p>
            <a:pPr algn="l">
              <a:lnSpc>
                <a:spcPts val="4340"/>
              </a:lnSpc>
            </a:pPr>
            <a:r>
              <a:rPr lang="en-US" sz="3100">
                <a:solidFill>
                  <a:srgbClr val="47538B"/>
                </a:solidFill>
                <a:latin typeface="Barlow SemiCondensed"/>
                <a:ea typeface="Barlow SemiCondensed"/>
                <a:cs typeface="Barlow SemiCondensed"/>
                <a:sym typeface="Barlow SemiCondensed"/>
              </a:rPr>
              <a:t>b) Lepo Vas pozdravljam. (s piko)</a:t>
            </a:r>
          </a:p>
          <a:p>
            <a:pPr algn="l">
              <a:lnSpc>
                <a:spcPts val="4340"/>
              </a:lnSpc>
            </a:pPr>
            <a:endParaRPr lang="en-US" sz="3100">
              <a:solidFill>
                <a:srgbClr val="47538B"/>
              </a:solidFill>
              <a:latin typeface="Barlow SemiCondensed"/>
              <a:ea typeface="Barlow SemiCondensed"/>
              <a:cs typeface="Barlow SemiCondensed"/>
              <a:sym typeface="Barlow SemiCondensed"/>
            </a:endParaRPr>
          </a:p>
          <a:p>
            <a:pPr algn="l">
              <a:lnSpc>
                <a:spcPts val="4340"/>
              </a:lnSpc>
            </a:pPr>
            <a:endParaRPr lang="en-US" sz="3100">
              <a:solidFill>
                <a:srgbClr val="47538B"/>
              </a:solidFill>
              <a:latin typeface="Barlow SemiCondensed"/>
              <a:ea typeface="Barlow SemiCondensed"/>
              <a:cs typeface="Barlow SemiCondensed"/>
              <a:sym typeface="Barlow SemiCondensed"/>
            </a:endParaRPr>
          </a:p>
          <a:p>
            <a:pPr algn="l">
              <a:lnSpc>
                <a:spcPts val="4340"/>
              </a:lnSpc>
            </a:pPr>
            <a:r>
              <a:rPr lang="en-US" sz="3100">
                <a:solidFill>
                  <a:srgbClr val="47538B"/>
                </a:solidFill>
                <a:latin typeface="Barlow SemiCondensed"/>
                <a:ea typeface="Barlow SemiCondensed"/>
                <a:cs typeface="Barlow SemiCondensed"/>
                <a:sym typeface="Barlow SemiCondensed"/>
              </a:rPr>
              <a:t>Na koncu se podpišemo </a:t>
            </a:r>
            <a:r>
              <a:rPr lang="en-US" sz="3100" b="1">
                <a:solidFill>
                  <a:srgbClr val="47538B"/>
                </a:solidFill>
                <a:latin typeface="Barlow SemiCondensed Bold"/>
                <a:ea typeface="Barlow SemiCondensed Bold"/>
                <a:cs typeface="Barlow SemiCondensed Bold"/>
                <a:sym typeface="Barlow SemiCondensed Bold"/>
              </a:rPr>
              <a:t>z IMENOM IN PRIIMKOM</a:t>
            </a:r>
            <a:r>
              <a:rPr lang="en-US" sz="3100">
                <a:solidFill>
                  <a:srgbClr val="47538B"/>
                </a:solidFill>
                <a:latin typeface="Barlow SemiCondensed"/>
                <a:ea typeface="Barlow SemiCondensed"/>
                <a:cs typeface="Barlow SemiCondensed"/>
                <a:sym typeface="Barlow SemiCondensed"/>
              </a:rPr>
              <a:t>.</a:t>
            </a:r>
          </a:p>
          <a:p>
            <a:pPr algn="l">
              <a:lnSpc>
                <a:spcPts val="4060"/>
              </a:lnSpc>
            </a:pPr>
            <a:endParaRPr lang="en-US" sz="3100">
              <a:solidFill>
                <a:srgbClr val="47538B"/>
              </a:solidFill>
              <a:latin typeface="Barlow SemiCondensed"/>
              <a:ea typeface="Barlow SemiCondensed"/>
              <a:cs typeface="Barlow SemiCondensed"/>
              <a:sym typeface="Barlow SemiCondense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538B"/>
        </a:solidFill>
        <a:effectLst/>
      </p:bgPr>
    </p:bg>
    <p:spTree>
      <p:nvGrpSpPr>
        <p:cNvPr id="1" name=""/>
        <p:cNvGrpSpPr/>
        <p:nvPr/>
      </p:nvGrpSpPr>
      <p:grpSpPr>
        <a:xfrm>
          <a:off x="0" y="0"/>
          <a:ext cx="0" cy="0"/>
          <a:chOff x="0" y="0"/>
          <a:chExt cx="0" cy="0"/>
        </a:xfrm>
      </p:grpSpPr>
      <p:grpSp>
        <p:nvGrpSpPr>
          <p:cNvPr id="2" name="Group 2"/>
          <p:cNvGrpSpPr/>
          <p:nvPr/>
        </p:nvGrpSpPr>
        <p:grpSpPr>
          <a:xfrm>
            <a:off x="266053" y="278433"/>
            <a:ext cx="17755894" cy="9730135"/>
            <a:chOff x="0" y="0"/>
            <a:chExt cx="4676449" cy="2562669"/>
          </a:xfrm>
        </p:grpSpPr>
        <p:sp>
          <p:nvSpPr>
            <p:cNvPr id="3" name="Freeform 3"/>
            <p:cNvSpPr/>
            <p:nvPr/>
          </p:nvSpPr>
          <p:spPr>
            <a:xfrm>
              <a:off x="0" y="0"/>
              <a:ext cx="4676449" cy="2562669"/>
            </a:xfrm>
            <a:custGeom>
              <a:avLst/>
              <a:gdLst/>
              <a:ahLst/>
              <a:cxnLst/>
              <a:rect l="l" t="t" r="r" b="b"/>
              <a:pathLst>
                <a:path w="4676449" h="2562669">
                  <a:moveTo>
                    <a:pt x="0" y="0"/>
                  </a:moveTo>
                  <a:lnTo>
                    <a:pt x="4676449" y="0"/>
                  </a:lnTo>
                  <a:lnTo>
                    <a:pt x="4676449" y="2562669"/>
                  </a:lnTo>
                  <a:lnTo>
                    <a:pt x="0" y="2562669"/>
                  </a:lnTo>
                  <a:close/>
                </a:path>
              </a:pathLst>
            </a:custGeom>
            <a:solidFill>
              <a:srgbClr val="F0DFC8"/>
            </a:solidFill>
          </p:spPr>
        </p:sp>
        <p:sp>
          <p:nvSpPr>
            <p:cNvPr id="4" name="TextBox 4"/>
            <p:cNvSpPr txBox="1"/>
            <p:nvPr/>
          </p:nvSpPr>
          <p:spPr>
            <a:xfrm>
              <a:off x="0" y="-38100"/>
              <a:ext cx="4676449" cy="260076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8444796" y="2119023"/>
            <a:ext cx="8814504" cy="6048954"/>
          </a:xfrm>
          <a:custGeom>
            <a:avLst/>
            <a:gdLst/>
            <a:ahLst/>
            <a:cxnLst/>
            <a:rect l="l" t="t" r="r" b="b"/>
            <a:pathLst>
              <a:path w="8814504" h="6048954">
                <a:moveTo>
                  <a:pt x="0" y="0"/>
                </a:moveTo>
                <a:lnTo>
                  <a:pt x="8814504" y="0"/>
                </a:lnTo>
                <a:lnTo>
                  <a:pt x="8814504" y="6048954"/>
                </a:lnTo>
                <a:lnTo>
                  <a:pt x="0" y="60489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1377283" y="2581606"/>
            <a:ext cx="6220517" cy="3275939"/>
          </a:xfrm>
          <a:prstGeom prst="rect">
            <a:avLst/>
          </a:prstGeom>
        </p:spPr>
        <p:txBody>
          <a:bodyPr lIns="0" tIns="0" rIns="0" bIns="0" rtlCol="0" anchor="t">
            <a:spAutoFit/>
          </a:bodyPr>
          <a:lstStyle/>
          <a:p>
            <a:pPr algn="l">
              <a:lnSpc>
                <a:spcPts val="13161"/>
              </a:lnSpc>
            </a:pPr>
            <a:r>
              <a:rPr lang="en-US" sz="9401">
                <a:solidFill>
                  <a:srgbClr val="47538B"/>
                </a:solidFill>
                <a:latin typeface="League Spartan"/>
                <a:ea typeface="League Spartan"/>
                <a:cs typeface="League Spartan"/>
                <a:sym typeface="League Spartan"/>
              </a:rPr>
              <a:t>Nekaj za konec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538B"/>
        </a:solidFill>
        <a:effectLst/>
      </p:bgPr>
    </p:bg>
    <p:spTree>
      <p:nvGrpSpPr>
        <p:cNvPr id="1" name=""/>
        <p:cNvGrpSpPr/>
        <p:nvPr/>
      </p:nvGrpSpPr>
      <p:grpSpPr>
        <a:xfrm>
          <a:off x="0" y="0"/>
          <a:ext cx="0" cy="0"/>
          <a:chOff x="0" y="0"/>
          <a:chExt cx="0" cy="0"/>
        </a:xfrm>
      </p:grpSpPr>
      <p:grpSp>
        <p:nvGrpSpPr>
          <p:cNvPr id="2" name="Group 2"/>
          <p:cNvGrpSpPr/>
          <p:nvPr/>
        </p:nvGrpSpPr>
        <p:grpSpPr>
          <a:xfrm>
            <a:off x="266053" y="278433"/>
            <a:ext cx="17755894" cy="9730135"/>
            <a:chOff x="0" y="0"/>
            <a:chExt cx="4676449" cy="2562669"/>
          </a:xfrm>
        </p:grpSpPr>
        <p:sp>
          <p:nvSpPr>
            <p:cNvPr id="3" name="Freeform 3"/>
            <p:cNvSpPr/>
            <p:nvPr/>
          </p:nvSpPr>
          <p:spPr>
            <a:xfrm>
              <a:off x="0" y="0"/>
              <a:ext cx="4676449" cy="2562669"/>
            </a:xfrm>
            <a:custGeom>
              <a:avLst/>
              <a:gdLst/>
              <a:ahLst/>
              <a:cxnLst/>
              <a:rect l="l" t="t" r="r" b="b"/>
              <a:pathLst>
                <a:path w="4676449" h="2562669">
                  <a:moveTo>
                    <a:pt x="0" y="0"/>
                  </a:moveTo>
                  <a:lnTo>
                    <a:pt x="4676449" y="0"/>
                  </a:lnTo>
                  <a:lnTo>
                    <a:pt x="4676449" y="2562669"/>
                  </a:lnTo>
                  <a:lnTo>
                    <a:pt x="0" y="2562669"/>
                  </a:lnTo>
                  <a:close/>
                </a:path>
              </a:pathLst>
            </a:custGeom>
            <a:solidFill>
              <a:srgbClr val="F0DFC8"/>
            </a:solidFill>
          </p:spPr>
        </p:sp>
        <p:sp>
          <p:nvSpPr>
            <p:cNvPr id="4" name="TextBox 4"/>
            <p:cNvSpPr txBox="1"/>
            <p:nvPr/>
          </p:nvSpPr>
          <p:spPr>
            <a:xfrm>
              <a:off x="0" y="-38100"/>
              <a:ext cx="4676449" cy="2600769"/>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1264153" y="1708541"/>
            <a:ext cx="15759693" cy="7549759"/>
          </a:xfrm>
          <a:prstGeom prst="rect">
            <a:avLst/>
          </a:prstGeom>
        </p:spPr>
        <p:txBody>
          <a:bodyPr lIns="0" tIns="0" rIns="0" bIns="0" rtlCol="0" anchor="t">
            <a:spAutoFit/>
          </a:bodyPr>
          <a:lstStyle/>
          <a:p>
            <a:pPr algn="just">
              <a:lnSpc>
                <a:spcPts val="4678"/>
              </a:lnSpc>
            </a:pPr>
            <a:r>
              <a:rPr lang="en-US" sz="3341">
                <a:solidFill>
                  <a:srgbClr val="47538B"/>
                </a:solidFill>
                <a:latin typeface="Barlow SemiCondensed"/>
                <a:ea typeface="Barlow SemiCondensed"/>
                <a:cs typeface="Barlow SemiCondensed"/>
                <a:sym typeface="Barlow SemiCondensed"/>
              </a:rPr>
              <a:t>Pisanje uradnih besedil/dopisov (tudi poznavanje zgradbe in sloga teh besedil) je v učnem načrtu za slovenščino zapisano med minimalnimi standardi znanja, kar pomeni, da bi to moral znati napisati vsak osnovnošolec.</a:t>
            </a:r>
          </a:p>
          <a:p>
            <a:pPr algn="just">
              <a:lnSpc>
                <a:spcPts val="4678"/>
              </a:lnSpc>
            </a:pPr>
            <a:endParaRPr lang="en-US" sz="3341">
              <a:solidFill>
                <a:srgbClr val="47538B"/>
              </a:solidFill>
              <a:latin typeface="Barlow SemiCondensed"/>
              <a:ea typeface="Barlow SemiCondensed"/>
              <a:cs typeface="Barlow SemiCondensed"/>
              <a:sym typeface="Barlow SemiCondensed"/>
            </a:endParaRPr>
          </a:p>
          <a:p>
            <a:pPr algn="just">
              <a:lnSpc>
                <a:spcPts val="4678"/>
              </a:lnSpc>
            </a:pPr>
            <a:r>
              <a:rPr lang="en-US" sz="3341">
                <a:solidFill>
                  <a:srgbClr val="47538B"/>
                </a:solidFill>
                <a:latin typeface="Barlow SemiCondensed"/>
                <a:ea typeface="Barlow SemiCondensed"/>
                <a:cs typeface="Barlow SemiCondensed"/>
                <a:sym typeface="Barlow SemiCondensed"/>
              </a:rPr>
              <a:t>Sedaj je priložnost, da se tega naučite ali pa da samo odpravite napake, ki ste jih delali. Pohvaljeni vsi tisti, ki ste že sedaj upoštevali vsa načela, napisana na prejšnjih prosojnicah.</a:t>
            </a:r>
          </a:p>
          <a:p>
            <a:pPr algn="just">
              <a:lnSpc>
                <a:spcPts val="4678"/>
              </a:lnSpc>
            </a:pPr>
            <a:endParaRPr lang="en-US" sz="3341">
              <a:solidFill>
                <a:srgbClr val="47538B"/>
              </a:solidFill>
              <a:latin typeface="Barlow SemiCondensed"/>
              <a:ea typeface="Barlow SemiCondensed"/>
              <a:cs typeface="Barlow SemiCondensed"/>
              <a:sym typeface="Barlow SemiCondensed"/>
            </a:endParaRPr>
          </a:p>
          <a:p>
            <a:pPr algn="just">
              <a:lnSpc>
                <a:spcPts val="4678"/>
              </a:lnSpc>
            </a:pPr>
            <a:r>
              <a:rPr lang="en-US" sz="3341">
                <a:solidFill>
                  <a:srgbClr val="47538B"/>
                </a:solidFill>
                <a:latin typeface="Barlow SemiCondensed"/>
                <a:ea typeface="Barlow SemiCondensed"/>
                <a:cs typeface="Barlow SemiCondensed"/>
                <a:sym typeface="Barlow SemiCondensed"/>
              </a:rPr>
              <a:t>Ker pa nismo roboti, ker smo včasih tudi prehitri, ker smo utrujeni ali pa se ne počutimo dobro ..., se kdaj zgodi tudi kakšna “tipkarska” ali druga napaka. </a:t>
            </a:r>
          </a:p>
          <a:p>
            <a:pPr algn="just">
              <a:lnSpc>
                <a:spcPts val="4678"/>
              </a:lnSpc>
            </a:pPr>
            <a:endParaRPr lang="en-US" sz="3341">
              <a:solidFill>
                <a:srgbClr val="47538B"/>
              </a:solidFill>
              <a:latin typeface="Barlow SemiCondensed"/>
              <a:ea typeface="Barlow SemiCondensed"/>
              <a:cs typeface="Barlow SemiCondensed"/>
              <a:sym typeface="Barlow SemiCondensed"/>
            </a:endParaRPr>
          </a:p>
          <a:p>
            <a:pPr algn="just">
              <a:lnSpc>
                <a:spcPts val="4678"/>
              </a:lnSpc>
            </a:pPr>
            <a:r>
              <a:rPr lang="en-US" sz="3341">
                <a:solidFill>
                  <a:srgbClr val="47538B"/>
                </a:solidFill>
                <a:latin typeface="Barlow SemiCondensed"/>
                <a:ea typeface="Barlow SemiCondensed"/>
                <a:cs typeface="Barlow SemiCondensed"/>
                <a:sym typeface="Barlow SemiCondensed"/>
              </a:rPr>
              <a:t>Vsem, ne samo učencem.</a:t>
            </a:r>
          </a:p>
          <a:p>
            <a:pPr algn="just">
              <a:lnSpc>
                <a:spcPts val="4398"/>
              </a:lnSpc>
            </a:pPr>
            <a:endParaRPr lang="en-US" sz="3341">
              <a:solidFill>
                <a:srgbClr val="47538B"/>
              </a:solidFill>
              <a:latin typeface="Barlow SemiCondensed"/>
              <a:ea typeface="Barlow SemiCondensed"/>
              <a:cs typeface="Barlow SemiCondensed"/>
              <a:sym typeface="Barlow SemiCondensed"/>
            </a:endParaRPr>
          </a:p>
          <a:p>
            <a:pPr algn="just">
              <a:lnSpc>
                <a:spcPts val="4114"/>
              </a:lnSpc>
            </a:pPr>
            <a:endParaRPr lang="en-US" sz="3341">
              <a:solidFill>
                <a:srgbClr val="47538B"/>
              </a:solidFill>
              <a:latin typeface="Barlow SemiCondensed"/>
              <a:ea typeface="Barlow SemiCondensed"/>
              <a:cs typeface="Barlow SemiCondensed"/>
              <a:sym typeface="Barlow SemiCondensed"/>
            </a:endParaRPr>
          </a:p>
        </p:txBody>
      </p:sp>
      <p:sp>
        <p:nvSpPr>
          <p:cNvPr id="6" name="Freeform 6"/>
          <p:cNvSpPr/>
          <p:nvPr/>
        </p:nvSpPr>
        <p:spPr>
          <a:xfrm>
            <a:off x="5650857" y="7346094"/>
            <a:ext cx="1817138" cy="2662473"/>
          </a:xfrm>
          <a:custGeom>
            <a:avLst/>
            <a:gdLst/>
            <a:ahLst/>
            <a:cxnLst/>
            <a:rect l="l" t="t" r="r" b="b"/>
            <a:pathLst>
              <a:path w="1817138" h="2662473">
                <a:moveTo>
                  <a:pt x="0" y="0"/>
                </a:moveTo>
                <a:lnTo>
                  <a:pt x="1817138" y="0"/>
                </a:lnTo>
                <a:lnTo>
                  <a:pt x="1817138" y="2662473"/>
                </a:lnTo>
                <a:lnTo>
                  <a:pt x="0" y="2662473"/>
                </a:lnTo>
                <a:lnTo>
                  <a:pt x="0" y="0"/>
                </a:lnTo>
                <a:close/>
              </a:path>
            </a:pathLst>
          </a:custGeom>
          <a:blipFill>
            <a:blip r:embed="rId2"/>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538B"/>
        </a:solidFill>
        <a:effectLst/>
      </p:bgPr>
    </p:bg>
    <p:spTree>
      <p:nvGrpSpPr>
        <p:cNvPr id="1" name=""/>
        <p:cNvGrpSpPr/>
        <p:nvPr/>
      </p:nvGrpSpPr>
      <p:grpSpPr>
        <a:xfrm>
          <a:off x="0" y="0"/>
          <a:ext cx="0" cy="0"/>
          <a:chOff x="0" y="0"/>
          <a:chExt cx="0" cy="0"/>
        </a:xfrm>
      </p:grpSpPr>
      <p:grpSp>
        <p:nvGrpSpPr>
          <p:cNvPr id="2" name="Group 2"/>
          <p:cNvGrpSpPr/>
          <p:nvPr/>
        </p:nvGrpSpPr>
        <p:grpSpPr>
          <a:xfrm>
            <a:off x="266053" y="278433"/>
            <a:ext cx="17755894" cy="9730135"/>
            <a:chOff x="0" y="0"/>
            <a:chExt cx="4676449" cy="2562669"/>
          </a:xfrm>
        </p:grpSpPr>
        <p:sp>
          <p:nvSpPr>
            <p:cNvPr id="3" name="Freeform 3"/>
            <p:cNvSpPr/>
            <p:nvPr/>
          </p:nvSpPr>
          <p:spPr>
            <a:xfrm>
              <a:off x="0" y="0"/>
              <a:ext cx="4676449" cy="2562669"/>
            </a:xfrm>
            <a:custGeom>
              <a:avLst/>
              <a:gdLst/>
              <a:ahLst/>
              <a:cxnLst/>
              <a:rect l="l" t="t" r="r" b="b"/>
              <a:pathLst>
                <a:path w="4676449" h="2562669">
                  <a:moveTo>
                    <a:pt x="0" y="0"/>
                  </a:moveTo>
                  <a:lnTo>
                    <a:pt x="4676449" y="0"/>
                  </a:lnTo>
                  <a:lnTo>
                    <a:pt x="4676449" y="2562669"/>
                  </a:lnTo>
                  <a:lnTo>
                    <a:pt x="0" y="2562669"/>
                  </a:lnTo>
                  <a:close/>
                </a:path>
              </a:pathLst>
            </a:custGeom>
            <a:solidFill>
              <a:srgbClr val="F0DFC8"/>
            </a:solidFill>
          </p:spPr>
        </p:sp>
        <p:sp>
          <p:nvSpPr>
            <p:cNvPr id="4" name="TextBox 4"/>
            <p:cNvSpPr txBox="1"/>
            <p:nvPr/>
          </p:nvSpPr>
          <p:spPr>
            <a:xfrm>
              <a:off x="0" y="-38100"/>
              <a:ext cx="4676449" cy="260076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8444796" y="2119023"/>
            <a:ext cx="8814504" cy="6048954"/>
          </a:xfrm>
          <a:custGeom>
            <a:avLst/>
            <a:gdLst/>
            <a:ahLst/>
            <a:cxnLst/>
            <a:rect l="l" t="t" r="r" b="b"/>
            <a:pathLst>
              <a:path w="8814504" h="6048954">
                <a:moveTo>
                  <a:pt x="0" y="0"/>
                </a:moveTo>
                <a:lnTo>
                  <a:pt x="8814504" y="0"/>
                </a:lnTo>
                <a:lnTo>
                  <a:pt x="8814504" y="6048954"/>
                </a:lnTo>
                <a:lnTo>
                  <a:pt x="0" y="60489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665691" y="6660118"/>
            <a:ext cx="2448786" cy="2598182"/>
          </a:xfrm>
          <a:custGeom>
            <a:avLst/>
            <a:gdLst/>
            <a:ahLst/>
            <a:cxnLst/>
            <a:rect l="l" t="t" r="r" b="b"/>
            <a:pathLst>
              <a:path w="2448786" h="2598182">
                <a:moveTo>
                  <a:pt x="0" y="0"/>
                </a:moveTo>
                <a:lnTo>
                  <a:pt x="2448786" y="0"/>
                </a:lnTo>
                <a:lnTo>
                  <a:pt x="2448786" y="2598182"/>
                </a:lnTo>
                <a:lnTo>
                  <a:pt x="0" y="2598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1559895" y="1870322"/>
            <a:ext cx="8898816" cy="2950845"/>
          </a:xfrm>
          <a:prstGeom prst="rect">
            <a:avLst/>
          </a:prstGeom>
        </p:spPr>
        <p:txBody>
          <a:bodyPr lIns="0" tIns="0" rIns="0" bIns="0" rtlCol="0" anchor="t">
            <a:spAutoFit/>
          </a:bodyPr>
          <a:lstStyle/>
          <a:p>
            <a:pPr algn="l">
              <a:lnSpc>
                <a:spcPts val="5880"/>
              </a:lnSpc>
            </a:pPr>
            <a:r>
              <a:rPr lang="en-US" sz="4200">
                <a:solidFill>
                  <a:srgbClr val="47538B"/>
                </a:solidFill>
                <a:latin typeface="League Spartan"/>
                <a:ea typeface="League Spartan"/>
                <a:cs typeface="League Spartan"/>
                <a:sym typeface="League Spartan"/>
              </a:rPr>
              <a:t>Znanje je zaklad, ki venomer spremlja svojega lastnika.</a:t>
            </a:r>
          </a:p>
          <a:p>
            <a:pPr algn="l">
              <a:lnSpc>
                <a:spcPts val="5880"/>
              </a:lnSpc>
            </a:pPr>
            <a:endParaRPr lang="en-US" sz="4200">
              <a:solidFill>
                <a:srgbClr val="47538B"/>
              </a:solidFill>
              <a:latin typeface="League Spartan"/>
              <a:ea typeface="League Spartan"/>
              <a:cs typeface="League Spartan"/>
              <a:sym typeface="League Spartan"/>
            </a:endParaRPr>
          </a:p>
          <a:p>
            <a:pPr algn="l">
              <a:lnSpc>
                <a:spcPts val="5880"/>
              </a:lnSpc>
            </a:pPr>
            <a:r>
              <a:rPr lang="en-US" sz="4200">
                <a:solidFill>
                  <a:srgbClr val="47538B"/>
                </a:solidFill>
                <a:latin typeface="League Spartan"/>
                <a:ea typeface="League Spartan"/>
                <a:cs typeface="League Spartan"/>
                <a:sym typeface="League Spartan"/>
              </a:rPr>
              <a:t>Kitajski pregovor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538B"/>
        </a:solidFill>
        <a:effectLst/>
      </p:bgPr>
    </p:bg>
    <p:spTree>
      <p:nvGrpSpPr>
        <p:cNvPr id="1" name=""/>
        <p:cNvGrpSpPr/>
        <p:nvPr/>
      </p:nvGrpSpPr>
      <p:grpSpPr>
        <a:xfrm>
          <a:off x="0" y="0"/>
          <a:ext cx="0" cy="0"/>
          <a:chOff x="0" y="0"/>
          <a:chExt cx="0" cy="0"/>
        </a:xfrm>
      </p:grpSpPr>
      <p:grpSp>
        <p:nvGrpSpPr>
          <p:cNvPr id="2" name="Group 2"/>
          <p:cNvGrpSpPr/>
          <p:nvPr/>
        </p:nvGrpSpPr>
        <p:grpSpPr>
          <a:xfrm>
            <a:off x="266053" y="278433"/>
            <a:ext cx="17755894" cy="9730135"/>
            <a:chOff x="0" y="0"/>
            <a:chExt cx="4676449" cy="2562669"/>
          </a:xfrm>
        </p:grpSpPr>
        <p:sp>
          <p:nvSpPr>
            <p:cNvPr id="3" name="Freeform 3"/>
            <p:cNvSpPr/>
            <p:nvPr/>
          </p:nvSpPr>
          <p:spPr>
            <a:xfrm>
              <a:off x="0" y="0"/>
              <a:ext cx="4676449" cy="2562669"/>
            </a:xfrm>
            <a:custGeom>
              <a:avLst/>
              <a:gdLst/>
              <a:ahLst/>
              <a:cxnLst/>
              <a:rect l="l" t="t" r="r" b="b"/>
              <a:pathLst>
                <a:path w="4676449" h="2562669">
                  <a:moveTo>
                    <a:pt x="0" y="0"/>
                  </a:moveTo>
                  <a:lnTo>
                    <a:pt x="4676449" y="0"/>
                  </a:lnTo>
                  <a:lnTo>
                    <a:pt x="4676449" y="2562669"/>
                  </a:lnTo>
                  <a:lnTo>
                    <a:pt x="0" y="2562669"/>
                  </a:lnTo>
                  <a:close/>
                </a:path>
              </a:pathLst>
            </a:custGeom>
            <a:solidFill>
              <a:srgbClr val="F0DFC8"/>
            </a:solidFill>
          </p:spPr>
        </p:sp>
        <p:sp>
          <p:nvSpPr>
            <p:cNvPr id="4" name="TextBox 4"/>
            <p:cNvSpPr txBox="1"/>
            <p:nvPr/>
          </p:nvSpPr>
          <p:spPr>
            <a:xfrm>
              <a:off x="0" y="-38100"/>
              <a:ext cx="4676449" cy="260076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261310" y="1421518"/>
            <a:ext cx="6913581" cy="7443963"/>
          </a:xfrm>
          <a:custGeom>
            <a:avLst/>
            <a:gdLst/>
            <a:ahLst/>
            <a:cxnLst/>
            <a:rect l="l" t="t" r="r" b="b"/>
            <a:pathLst>
              <a:path w="6913581" h="7443963">
                <a:moveTo>
                  <a:pt x="0" y="0"/>
                </a:moveTo>
                <a:lnTo>
                  <a:pt x="6913580" y="0"/>
                </a:lnTo>
                <a:lnTo>
                  <a:pt x="6913580" y="7443964"/>
                </a:lnTo>
                <a:lnTo>
                  <a:pt x="0" y="74439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9797185" y="1501172"/>
            <a:ext cx="7556688" cy="986116"/>
          </a:xfrm>
          <a:prstGeom prst="rect">
            <a:avLst/>
          </a:prstGeom>
        </p:spPr>
        <p:txBody>
          <a:bodyPr lIns="0" tIns="0" rIns="0" bIns="0" rtlCol="0" anchor="t">
            <a:spAutoFit/>
          </a:bodyPr>
          <a:lstStyle/>
          <a:p>
            <a:pPr algn="l">
              <a:lnSpc>
                <a:spcPts val="8122"/>
              </a:lnSpc>
            </a:pPr>
            <a:r>
              <a:rPr lang="en-US" sz="5801">
                <a:solidFill>
                  <a:srgbClr val="47538B"/>
                </a:solidFill>
                <a:latin typeface="League Spartan"/>
                <a:ea typeface="League Spartan"/>
                <a:cs typeface="League Spartan"/>
                <a:sym typeface="League Spartan"/>
              </a:rPr>
              <a:t>URADNO BESEDILO</a:t>
            </a:r>
          </a:p>
        </p:txBody>
      </p:sp>
      <p:sp>
        <p:nvSpPr>
          <p:cNvPr id="7" name="TextBox 7"/>
          <p:cNvSpPr txBox="1"/>
          <p:nvPr/>
        </p:nvSpPr>
        <p:spPr>
          <a:xfrm>
            <a:off x="9937410" y="4981627"/>
            <a:ext cx="7047973" cy="3883854"/>
          </a:xfrm>
          <a:prstGeom prst="rect">
            <a:avLst/>
          </a:prstGeom>
        </p:spPr>
        <p:txBody>
          <a:bodyPr lIns="0" tIns="0" rIns="0" bIns="0" rtlCol="0" anchor="t">
            <a:spAutoFit/>
          </a:bodyPr>
          <a:lstStyle/>
          <a:p>
            <a:pPr algn="just">
              <a:lnSpc>
                <a:spcPts val="4469"/>
              </a:lnSpc>
            </a:pPr>
            <a:r>
              <a:rPr lang="en-US" sz="3192">
                <a:solidFill>
                  <a:srgbClr val="47538B"/>
                </a:solidFill>
                <a:latin typeface="Barlow SemiCondensed"/>
                <a:ea typeface="Barlow SemiCondensed"/>
                <a:cs typeface="Barlow SemiCondensed"/>
                <a:sym typeface="Barlow SemiCondensed"/>
              </a:rPr>
              <a:t>Kadar učenci in učenke pišete mail npr. učiteljici ali učitelju ali drugi uradni osebi, tvorite </a:t>
            </a:r>
            <a:r>
              <a:rPr lang="en-US" sz="3192" b="1" u="sng">
                <a:solidFill>
                  <a:srgbClr val="47538B"/>
                </a:solidFill>
                <a:latin typeface="Barlow SemiCondensed Bold"/>
                <a:ea typeface="Barlow SemiCondensed Bold"/>
                <a:cs typeface="Barlow SemiCondensed Bold"/>
                <a:sym typeface="Barlow SemiCondensed Bold"/>
              </a:rPr>
              <a:t>URADNO BESEDILO</a:t>
            </a:r>
            <a:r>
              <a:rPr lang="en-US" sz="3192">
                <a:solidFill>
                  <a:srgbClr val="47538B"/>
                </a:solidFill>
                <a:latin typeface="Barlow SemiCondensed"/>
                <a:ea typeface="Barlow SemiCondensed"/>
                <a:cs typeface="Barlow SemiCondensed"/>
                <a:sym typeface="Barlow SemiCondensed"/>
              </a:rPr>
              <a:t>.</a:t>
            </a:r>
          </a:p>
          <a:p>
            <a:pPr algn="just">
              <a:lnSpc>
                <a:spcPts val="4469"/>
              </a:lnSpc>
            </a:pPr>
            <a:endParaRPr lang="en-US" sz="3192">
              <a:solidFill>
                <a:srgbClr val="47538B"/>
              </a:solidFill>
              <a:latin typeface="Barlow SemiCondensed"/>
              <a:ea typeface="Barlow SemiCondensed"/>
              <a:cs typeface="Barlow SemiCondensed"/>
              <a:sym typeface="Barlow SemiCondensed"/>
            </a:endParaRPr>
          </a:p>
          <a:p>
            <a:pPr algn="just">
              <a:lnSpc>
                <a:spcPts val="4469"/>
              </a:lnSpc>
            </a:pPr>
            <a:r>
              <a:rPr lang="en-US" sz="3192">
                <a:solidFill>
                  <a:srgbClr val="47538B"/>
                </a:solidFill>
                <a:latin typeface="Barlow SemiCondensed"/>
                <a:ea typeface="Barlow SemiCondensed"/>
                <a:cs typeface="Barlow SemiCondensed"/>
                <a:sym typeface="Barlow SemiCondensed"/>
              </a:rPr>
              <a:t>Zato morate upoštevati nekaj pravil uradnega besedila.</a:t>
            </a:r>
          </a:p>
          <a:p>
            <a:pPr algn="l">
              <a:lnSpc>
                <a:spcPts val="4189"/>
              </a:lnSpc>
            </a:pPr>
            <a:endParaRPr lang="en-US" sz="3192">
              <a:solidFill>
                <a:srgbClr val="47538B"/>
              </a:solidFill>
              <a:latin typeface="Barlow SemiCondensed"/>
              <a:ea typeface="Barlow SemiCondensed"/>
              <a:cs typeface="Barlow SemiCondensed"/>
              <a:sym typeface="Barlow SemiCondense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538B"/>
        </a:solidFill>
        <a:effectLst/>
      </p:bgPr>
    </p:bg>
    <p:spTree>
      <p:nvGrpSpPr>
        <p:cNvPr id="1" name=""/>
        <p:cNvGrpSpPr/>
        <p:nvPr/>
      </p:nvGrpSpPr>
      <p:grpSpPr>
        <a:xfrm>
          <a:off x="0" y="0"/>
          <a:ext cx="0" cy="0"/>
          <a:chOff x="0" y="0"/>
          <a:chExt cx="0" cy="0"/>
        </a:xfrm>
      </p:grpSpPr>
      <p:grpSp>
        <p:nvGrpSpPr>
          <p:cNvPr id="2" name="Group 2"/>
          <p:cNvGrpSpPr/>
          <p:nvPr/>
        </p:nvGrpSpPr>
        <p:grpSpPr>
          <a:xfrm>
            <a:off x="266053" y="278433"/>
            <a:ext cx="17755894" cy="9730135"/>
            <a:chOff x="0" y="0"/>
            <a:chExt cx="4676449" cy="2562669"/>
          </a:xfrm>
        </p:grpSpPr>
        <p:sp>
          <p:nvSpPr>
            <p:cNvPr id="3" name="Freeform 3"/>
            <p:cNvSpPr/>
            <p:nvPr/>
          </p:nvSpPr>
          <p:spPr>
            <a:xfrm>
              <a:off x="0" y="0"/>
              <a:ext cx="4676449" cy="2562669"/>
            </a:xfrm>
            <a:custGeom>
              <a:avLst/>
              <a:gdLst/>
              <a:ahLst/>
              <a:cxnLst/>
              <a:rect l="l" t="t" r="r" b="b"/>
              <a:pathLst>
                <a:path w="4676449" h="2562669">
                  <a:moveTo>
                    <a:pt x="0" y="0"/>
                  </a:moveTo>
                  <a:lnTo>
                    <a:pt x="4676449" y="0"/>
                  </a:lnTo>
                  <a:lnTo>
                    <a:pt x="4676449" y="2562669"/>
                  </a:lnTo>
                  <a:lnTo>
                    <a:pt x="0" y="2562669"/>
                  </a:lnTo>
                  <a:close/>
                </a:path>
              </a:pathLst>
            </a:custGeom>
            <a:solidFill>
              <a:srgbClr val="F0DFC8"/>
            </a:solidFill>
          </p:spPr>
        </p:sp>
        <p:sp>
          <p:nvSpPr>
            <p:cNvPr id="4" name="TextBox 4"/>
            <p:cNvSpPr txBox="1"/>
            <p:nvPr/>
          </p:nvSpPr>
          <p:spPr>
            <a:xfrm>
              <a:off x="0" y="-38100"/>
              <a:ext cx="4676449" cy="260076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9097022" y="2171662"/>
            <a:ext cx="8162278" cy="6244143"/>
          </a:xfrm>
          <a:custGeom>
            <a:avLst/>
            <a:gdLst/>
            <a:ahLst/>
            <a:cxnLst/>
            <a:rect l="l" t="t" r="r" b="b"/>
            <a:pathLst>
              <a:path w="8162278" h="6244143">
                <a:moveTo>
                  <a:pt x="0" y="0"/>
                </a:moveTo>
                <a:lnTo>
                  <a:pt x="8162278" y="0"/>
                </a:lnTo>
                <a:lnTo>
                  <a:pt x="8162278" y="6244143"/>
                </a:lnTo>
                <a:lnTo>
                  <a:pt x="0" y="62441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5222601" y="3494137"/>
            <a:ext cx="2833260" cy="2284316"/>
          </a:xfrm>
          <a:custGeom>
            <a:avLst/>
            <a:gdLst/>
            <a:ahLst/>
            <a:cxnLst/>
            <a:rect l="l" t="t" r="r" b="b"/>
            <a:pathLst>
              <a:path w="2833260" h="2284316">
                <a:moveTo>
                  <a:pt x="0" y="0"/>
                </a:moveTo>
                <a:lnTo>
                  <a:pt x="2833261" y="0"/>
                </a:lnTo>
                <a:lnTo>
                  <a:pt x="2833261" y="2284316"/>
                </a:lnTo>
                <a:lnTo>
                  <a:pt x="0" y="22843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1135223" y="2665462"/>
            <a:ext cx="7432965" cy="1590675"/>
          </a:xfrm>
          <a:prstGeom prst="rect">
            <a:avLst/>
          </a:prstGeom>
        </p:spPr>
        <p:txBody>
          <a:bodyPr lIns="0" tIns="0" rIns="0" bIns="0" rtlCol="0" anchor="t">
            <a:spAutoFit/>
          </a:bodyPr>
          <a:lstStyle/>
          <a:p>
            <a:pPr algn="l">
              <a:lnSpc>
                <a:spcPts val="4340"/>
              </a:lnSpc>
            </a:pPr>
            <a:r>
              <a:rPr lang="en-US" sz="3100">
                <a:solidFill>
                  <a:srgbClr val="47538B"/>
                </a:solidFill>
                <a:latin typeface="Barlow SemiCondensed"/>
                <a:ea typeface="Barlow SemiCondensed"/>
                <a:cs typeface="Barlow SemiCondensed"/>
                <a:sym typeface="Barlow SemiCondensed"/>
              </a:rPr>
              <a:t>Pri pisanju ne uporabljajte </a:t>
            </a:r>
            <a:r>
              <a:rPr lang="en-US" sz="3100" b="1">
                <a:solidFill>
                  <a:srgbClr val="47538B"/>
                </a:solidFill>
                <a:latin typeface="Barlow SemiCondensed Bold"/>
                <a:ea typeface="Barlow SemiCondensed Bold"/>
                <a:cs typeface="Barlow SemiCondensed Bold"/>
                <a:sym typeface="Barlow SemiCondensed Bold"/>
              </a:rPr>
              <a:t>VELIKIH tiskanih črk</a:t>
            </a:r>
            <a:r>
              <a:rPr lang="en-US" sz="3100">
                <a:solidFill>
                  <a:srgbClr val="47538B"/>
                </a:solidFill>
                <a:latin typeface="Barlow SemiCondensed"/>
                <a:ea typeface="Barlow SemiCondensed"/>
                <a:cs typeface="Barlow SemiCondensed"/>
                <a:sym typeface="Barlow SemiCondensed"/>
              </a:rPr>
              <a:t>, saj to pomeni, da kričite.</a:t>
            </a:r>
          </a:p>
          <a:p>
            <a:pPr algn="l">
              <a:lnSpc>
                <a:spcPts val="4060"/>
              </a:lnSpc>
            </a:pPr>
            <a:endParaRPr lang="en-US" sz="3100">
              <a:solidFill>
                <a:srgbClr val="47538B"/>
              </a:solidFill>
              <a:latin typeface="Barlow SemiCondensed"/>
              <a:ea typeface="Barlow SemiCondensed"/>
              <a:cs typeface="Barlow SemiCondensed"/>
              <a:sym typeface="Barlow Semi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538B"/>
        </a:solidFill>
        <a:effectLst/>
      </p:bgPr>
    </p:bg>
    <p:spTree>
      <p:nvGrpSpPr>
        <p:cNvPr id="1" name=""/>
        <p:cNvGrpSpPr/>
        <p:nvPr/>
      </p:nvGrpSpPr>
      <p:grpSpPr>
        <a:xfrm>
          <a:off x="0" y="0"/>
          <a:ext cx="0" cy="0"/>
          <a:chOff x="0" y="0"/>
          <a:chExt cx="0" cy="0"/>
        </a:xfrm>
      </p:grpSpPr>
      <p:grpSp>
        <p:nvGrpSpPr>
          <p:cNvPr id="2" name="Group 2"/>
          <p:cNvGrpSpPr/>
          <p:nvPr/>
        </p:nvGrpSpPr>
        <p:grpSpPr>
          <a:xfrm>
            <a:off x="266053" y="278433"/>
            <a:ext cx="17755894" cy="9730135"/>
            <a:chOff x="0" y="0"/>
            <a:chExt cx="4676449" cy="2562669"/>
          </a:xfrm>
        </p:grpSpPr>
        <p:sp>
          <p:nvSpPr>
            <p:cNvPr id="3" name="Freeform 3"/>
            <p:cNvSpPr/>
            <p:nvPr/>
          </p:nvSpPr>
          <p:spPr>
            <a:xfrm>
              <a:off x="0" y="0"/>
              <a:ext cx="4676449" cy="2562669"/>
            </a:xfrm>
            <a:custGeom>
              <a:avLst/>
              <a:gdLst/>
              <a:ahLst/>
              <a:cxnLst/>
              <a:rect l="l" t="t" r="r" b="b"/>
              <a:pathLst>
                <a:path w="4676449" h="2562669">
                  <a:moveTo>
                    <a:pt x="0" y="0"/>
                  </a:moveTo>
                  <a:lnTo>
                    <a:pt x="4676449" y="0"/>
                  </a:lnTo>
                  <a:lnTo>
                    <a:pt x="4676449" y="2562669"/>
                  </a:lnTo>
                  <a:lnTo>
                    <a:pt x="0" y="2562669"/>
                  </a:lnTo>
                  <a:close/>
                </a:path>
              </a:pathLst>
            </a:custGeom>
            <a:solidFill>
              <a:srgbClr val="F0DFC8"/>
            </a:solidFill>
          </p:spPr>
        </p:sp>
        <p:sp>
          <p:nvSpPr>
            <p:cNvPr id="4" name="TextBox 4"/>
            <p:cNvSpPr txBox="1"/>
            <p:nvPr/>
          </p:nvSpPr>
          <p:spPr>
            <a:xfrm>
              <a:off x="0" y="-38100"/>
              <a:ext cx="4676449" cy="260076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8151875" y="2664391"/>
            <a:ext cx="9240611" cy="6479979"/>
          </a:xfrm>
          <a:custGeom>
            <a:avLst/>
            <a:gdLst/>
            <a:ahLst/>
            <a:cxnLst/>
            <a:rect l="l" t="t" r="r" b="b"/>
            <a:pathLst>
              <a:path w="9240611" h="6479979">
                <a:moveTo>
                  <a:pt x="0" y="0"/>
                </a:moveTo>
                <a:lnTo>
                  <a:pt x="9240611" y="0"/>
                </a:lnTo>
                <a:lnTo>
                  <a:pt x="9240611" y="6479979"/>
                </a:lnTo>
                <a:lnTo>
                  <a:pt x="0" y="64799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1028700" y="1208205"/>
            <a:ext cx="12610884" cy="1094701"/>
          </a:xfrm>
          <a:prstGeom prst="rect">
            <a:avLst/>
          </a:prstGeom>
        </p:spPr>
        <p:txBody>
          <a:bodyPr lIns="0" tIns="0" rIns="0" bIns="0" rtlCol="0" anchor="t">
            <a:spAutoFit/>
          </a:bodyPr>
          <a:lstStyle/>
          <a:p>
            <a:pPr algn="l">
              <a:lnSpc>
                <a:spcPts val="8962"/>
              </a:lnSpc>
            </a:pPr>
            <a:r>
              <a:rPr lang="en-US" sz="6401">
                <a:solidFill>
                  <a:srgbClr val="47538B"/>
                </a:solidFill>
                <a:latin typeface="League Spartan"/>
                <a:ea typeface="League Spartan"/>
                <a:cs typeface="League Spartan"/>
                <a:sym typeface="League Spartan"/>
              </a:rPr>
              <a:t>POŠILJANJE E-SPOROČILA</a:t>
            </a:r>
          </a:p>
        </p:txBody>
      </p:sp>
      <p:sp>
        <p:nvSpPr>
          <p:cNvPr id="7" name="TextBox 7"/>
          <p:cNvSpPr txBox="1"/>
          <p:nvPr/>
        </p:nvSpPr>
        <p:spPr>
          <a:xfrm>
            <a:off x="1028700" y="3152801"/>
            <a:ext cx="7258934" cy="5780620"/>
          </a:xfrm>
          <a:prstGeom prst="rect">
            <a:avLst/>
          </a:prstGeom>
        </p:spPr>
        <p:txBody>
          <a:bodyPr lIns="0" tIns="0" rIns="0" bIns="0" rtlCol="0" anchor="t">
            <a:spAutoFit/>
          </a:bodyPr>
          <a:lstStyle/>
          <a:p>
            <a:pPr marL="687019" lvl="1" indent="-343509" algn="l">
              <a:lnSpc>
                <a:spcPts val="5918"/>
              </a:lnSpc>
              <a:buFont typeface="Arial"/>
              <a:buChar char="•"/>
            </a:pPr>
            <a:r>
              <a:rPr lang="en-US" sz="3182" dirty="0">
                <a:solidFill>
                  <a:srgbClr val="47538B"/>
                </a:solidFill>
                <a:latin typeface="Barlow SemiCondensed"/>
                <a:ea typeface="Barlow SemiCondensed"/>
                <a:cs typeface="Barlow SemiCondensed"/>
                <a:sym typeface="Barlow SemiCondensed"/>
              </a:rPr>
              <a:t>V </a:t>
            </a:r>
            <a:r>
              <a:rPr lang="en-US" sz="3182" dirty="0" err="1">
                <a:solidFill>
                  <a:srgbClr val="47538B"/>
                </a:solidFill>
                <a:latin typeface="Barlow SemiCondensed"/>
                <a:ea typeface="Barlow SemiCondensed"/>
                <a:cs typeface="Barlow SemiCondensed"/>
                <a:sym typeface="Barlow SemiCondensed"/>
              </a:rPr>
              <a:t>računalniku</a:t>
            </a:r>
            <a:r>
              <a:rPr lang="en-US" sz="3182" dirty="0">
                <a:solidFill>
                  <a:srgbClr val="47538B"/>
                </a:solidFill>
                <a:latin typeface="Barlow SemiCondensed"/>
                <a:ea typeface="Barlow SemiCondensed"/>
                <a:cs typeface="Barlow SemiCondensed"/>
                <a:sym typeface="Barlow SemiCondensed"/>
              </a:rPr>
              <a:t> </a:t>
            </a:r>
            <a:r>
              <a:rPr lang="en-US" sz="3182" dirty="0" err="1">
                <a:solidFill>
                  <a:srgbClr val="47538B"/>
                </a:solidFill>
                <a:latin typeface="Barlow SemiCondensed"/>
                <a:ea typeface="Barlow SemiCondensed"/>
                <a:cs typeface="Barlow SemiCondensed"/>
                <a:sym typeface="Barlow SemiCondensed"/>
              </a:rPr>
              <a:t>odprite</a:t>
            </a:r>
            <a:r>
              <a:rPr lang="en-US" sz="3182" dirty="0">
                <a:solidFill>
                  <a:srgbClr val="47538B"/>
                </a:solidFill>
                <a:latin typeface="Barlow SemiCondensed"/>
                <a:ea typeface="Barlow SemiCondensed"/>
                <a:cs typeface="Barlow SemiCondensed"/>
                <a:sym typeface="Barlow SemiCondensed"/>
              </a:rPr>
              <a:t> GMAIL.</a:t>
            </a:r>
          </a:p>
          <a:p>
            <a:pPr marL="687019" lvl="1" indent="-343509" algn="l">
              <a:lnSpc>
                <a:spcPts val="5918"/>
              </a:lnSpc>
              <a:buFont typeface="Arial"/>
              <a:buChar char="•"/>
            </a:pPr>
            <a:r>
              <a:rPr lang="en-US" sz="3182" dirty="0">
                <a:solidFill>
                  <a:srgbClr val="47538B"/>
                </a:solidFill>
                <a:latin typeface="Barlow SemiCondensed"/>
                <a:ea typeface="Barlow SemiCondensed"/>
                <a:cs typeface="Barlow SemiCondensed"/>
                <a:sym typeface="Barlow SemiCondensed"/>
              </a:rPr>
              <a:t>V </a:t>
            </a:r>
            <a:r>
              <a:rPr lang="en-US" sz="3182" dirty="0" err="1">
                <a:solidFill>
                  <a:srgbClr val="47538B"/>
                </a:solidFill>
                <a:latin typeface="Barlow SemiCondensed"/>
                <a:ea typeface="Barlow SemiCondensed"/>
                <a:cs typeface="Barlow SemiCondensed"/>
                <a:sym typeface="Barlow SemiCondensed"/>
              </a:rPr>
              <a:t>zgornjem</a:t>
            </a:r>
            <a:r>
              <a:rPr lang="en-US" sz="3182" dirty="0">
                <a:solidFill>
                  <a:srgbClr val="47538B"/>
                </a:solidFill>
                <a:latin typeface="Barlow SemiCondensed"/>
                <a:ea typeface="Barlow SemiCondensed"/>
                <a:cs typeface="Barlow SemiCondensed"/>
                <a:sym typeface="Barlow SemiCondensed"/>
              </a:rPr>
              <a:t> </a:t>
            </a:r>
            <a:r>
              <a:rPr lang="en-US" sz="3182" dirty="0" err="1">
                <a:solidFill>
                  <a:srgbClr val="47538B"/>
                </a:solidFill>
                <a:latin typeface="Barlow SemiCondensed"/>
                <a:ea typeface="Barlow SemiCondensed"/>
                <a:cs typeface="Barlow SemiCondensed"/>
                <a:sym typeface="Barlow SemiCondensed"/>
              </a:rPr>
              <a:t>levem</a:t>
            </a:r>
            <a:r>
              <a:rPr lang="en-US" sz="3182" dirty="0">
                <a:solidFill>
                  <a:srgbClr val="47538B"/>
                </a:solidFill>
                <a:latin typeface="Barlow SemiCondensed"/>
                <a:ea typeface="Barlow SemiCondensed"/>
                <a:cs typeface="Barlow SemiCondensed"/>
                <a:sym typeface="Barlow SemiCondensed"/>
              </a:rPr>
              <a:t> </a:t>
            </a:r>
            <a:r>
              <a:rPr lang="en-US" sz="3182" dirty="0" err="1">
                <a:solidFill>
                  <a:srgbClr val="47538B"/>
                </a:solidFill>
                <a:latin typeface="Barlow SemiCondensed"/>
                <a:ea typeface="Barlow SemiCondensed"/>
                <a:cs typeface="Barlow SemiCondensed"/>
                <a:sym typeface="Barlow SemiCondensed"/>
              </a:rPr>
              <a:t>kotu</a:t>
            </a:r>
            <a:r>
              <a:rPr lang="en-US" sz="3182" dirty="0">
                <a:solidFill>
                  <a:srgbClr val="47538B"/>
                </a:solidFill>
                <a:latin typeface="Barlow SemiCondensed"/>
                <a:ea typeface="Barlow SemiCondensed"/>
                <a:cs typeface="Barlow SemiCondensed"/>
                <a:sym typeface="Barlow SemiCondensed"/>
              </a:rPr>
              <a:t> </a:t>
            </a:r>
            <a:r>
              <a:rPr lang="en-US" sz="3182" dirty="0" err="1">
                <a:solidFill>
                  <a:srgbClr val="47538B"/>
                </a:solidFill>
                <a:latin typeface="Barlow SemiCondensed"/>
                <a:ea typeface="Barlow SemiCondensed"/>
                <a:cs typeface="Barlow SemiCondensed"/>
                <a:sym typeface="Barlow SemiCondensed"/>
              </a:rPr>
              <a:t>kliknite</a:t>
            </a:r>
            <a:r>
              <a:rPr lang="en-US" sz="3182" dirty="0">
                <a:solidFill>
                  <a:srgbClr val="47538B"/>
                </a:solidFill>
                <a:latin typeface="Barlow SemiCondensed"/>
                <a:ea typeface="Barlow SemiCondensed"/>
                <a:cs typeface="Barlow SemiCondensed"/>
                <a:sym typeface="Barlow SemiCondensed"/>
              </a:rPr>
              <a:t> </a:t>
            </a:r>
            <a:r>
              <a:rPr lang="en-US" sz="3182" dirty="0" err="1">
                <a:solidFill>
                  <a:srgbClr val="47538B"/>
                </a:solidFill>
                <a:latin typeface="Barlow SemiCondensed"/>
                <a:ea typeface="Barlow SemiCondensed"/>
                <a:cs typeface="Barlow SemiCondensed"/>
                <a:sym typeface="Barlow SemiCondensed"/>
              </a:rPr>
              <a:t>ikono</a:t>
            </a:r>
            <a:r>
              <a:rPr lang="en-US" sz="3182" dirty="0">
                <a:solidFill>
                  <a:srgbClr val="47538B"/>
                </a:solidFill>
                <a:latin typeface="Barlow SemiCondensed"/>
                <a:ea typeface="Barlow SemiCondensed"/>
                <a:cs typeface="Barlow SemiCondensed"/>
                <a:sym typeface="Barlow SemiCondensed"/>
              </a:rPr>
              <a:t> za novo </a:t>
            </a:r>
            <a:r>
              <a:rPr lang="en-US" sz="3182" dirty="0" err="1">
                <a:solidFill>
                  <a:srgbClr val="47538B"/>
                </a:solidFill>
                <a:latin typeface="Barlow SemiCondensed"/>
                <a:ea typeface="Barlow SemiCondensed"/>
                <a:cs typeface="Barlow SemiCondensed"/>
                <a:sym typeface="Barlow SemiCondensed"/>
              </a:rPr>
              <a:t>sporočilo</a:t>
            </a:r>
            <a:r>
              <a:rPr lang="en-US" sz="3182" dirty="0">
                <a:solidFill>
                  <a:srgbClr val="47538B"/>
                </a:solidFill>
                <a:latin typeface="Barlow SemiCondensed"/>
                <a:ea typeface="Barlow SemiCondensed"/>
                <a:cs typeface="Barlow SemiCondensed"/>
                <a:sym typeface="Barlow SemiCondensed"/>
              </a:rPr>
              <a:t>.</a:t>
            </a:r>
          </a:p>
          <a:p>
            <a:pPr marL="687019" lvl="1" indent="-343509" algn="l">
              <a:lnSpc>
                <a:spcPts val="5918"/>
              </a:lnSpc>
              <a:buFont typeface="Arial"/>
              <a:buChar char="•"/>
            </a:pPr>
            <a:r>
              <a:rPr lang="en-US" sz="3182" dirty="0">
                <a:solidFill>
                  <a:srgbClr val="47538B"/>
                </a:solidFill>
                <a:latin typeface="Barlow SemiCondensed"/>
                <a:ea typeface="Barlow SemiCondensed"/>
                <a:cs typeface="Barlow SemiCondensed"/>
                <a:sym typeface="Barlow SemiCondensed"/>
              </a:rPr>
              <a:t>V polje „Za“ </a:t>
            </a:r>
            <a:r>
              <a:rPr lang="en-US" sz="3182" dirty="0" err="1">
                <a:solidFill>
                  <a:srgbClr val="47538B"/>
                </a:solidFill>
                <a:latin typeface="Barlow SemiCondensed"/>
                <a:ea typeface="Barlow SemiCondensed"/>
                <a:cs typeface="Barlow SemiCondensed"/>
                <a:sym typeface="Barlow SemiCondensed"/>
              </a:rPr>
              <a:t>dodajte</a:t>
            </a:r>
            <a:r>
              <a:rPr lang="en-US" sz="3182" dirty="0">
                <a:solidFill>
                  <a:srgbClr val="47538B"/>
                </a:solidFill>
                <a:latin typeface="Barlow SemiCondensed"/>
                <a:ea typeface="Barlow SemiCondensed"/>
                <a:cs typeface="Barlow SemiCondensed"/>
                <a:sym typeface="Barlow SemiCondensed"/>
              </a:rPr>
              <a:t> </a:t>
            </a:r>
            <a:r>
              <a:rPr lang="en-US" sz="3182" dirty="0" err="1">
                <a:solidFill>
                  <a:srgbClr val="47538B"/>
                </a:solidFill>
                <a:latin typeface="Barlow SemiCondensed"/>
                <a:ea typeface="Barlow SemiCondensed"/>
                <a:cs typeface="Barlow SemiCondensed"/>
                <a:sym typeface="Barlow SemiCondensed"/>
              </a:rPr>
              <a:t>prejemnike</a:t>
            </a:r>
            <a:r>
              <a:rPr lang="en-US" sz="3182" dirty="0">
                <a:solidFill>
                  <a:srgbClr val="47538B"/>
                </a:solidFill>
                <a:latin typeface="Barlow SemiCondensed"/>
                <a:ea typeface="Barlow SemiCondensed"/>
                <a:cs typeface="Barlow SemiCondensed"/>
                <a:sym typeface="Barlow SemiCondensed"/>
              </a:rPr>
              <a:t>. </a:t>
            </a:r>
          </a:p>
          <a:p>
            <a:pPr marL="687019" lvl="1" indent="-343509" algn="l">
              <a:lnSpc>
                <a:spcPts val="5918"/>
              </a:lnSpc>
              <a:buFont typeface="Arial"/>
              <a:buChar char="•"/>
            </a:pPr>
            <a:r>
              <a:rPr lang="en-US" sz="3182" dirty="0" err="1">
                <a:solidFill>
                  <a:srgbClr val="47538B"/>
                </a:solidFill>
                <a:latin typeface="Barlow SemiCondensed"/>
                <a:ea typeface="Barlow SemiCondensed"/>
                <a:cs typeface="Barlow SemiCondensed"/>
                <a:sym typeface="Barlow SemiCondensed"/>
              </a:rPr>
              <a:t>Dodajte</a:t>
            </a:r>
            <a:r>
              <a:rPr lang="en-US" sz="3182" dirty="0">
                <a:solidFill>
                  <a:srgbClr val="47538B"/>
                </a:solidFill>
                <a:latin typeface="Barlow SemiCondensed"/>
                <a:ea typeface="Barlow SemiCondensed"/>
                <a:cs typeface="Barlow SemiCondensed"/>
                <a:sym typeface="Barlow SemiCondensed"/>
              </a:rPr>
              <a:t> „</a:t>
            </a:r>
            <a:r>
              <a:rPr lang="en-US" sz="3182" dirty="0" err="1">
                <a:solidFill>
                  <a:srgbClr val="47538B"/>
                </a:solidFill>
                <a:latin typeface="Barlow SemiCondensed"/>
                <a:ea typeface="Barlow SemiCondensed"/>
                <a:cs typeface="Barlow SemiCondensed"/>
                <a:sym typeface="Barlow SemiCondensed"/>
              </a:rPr>
              <a:t>Zadevo</a:t>
            </a:r>
            <a:r>
              <a:rPr lang="en-US" sz="3182" dirty="0">
                <a:solidFill>
                  <a:srgbClr val="47538B"/>
                </a:solidFill>
                <a:latin typeface="Barlow SemiCondensed"/>
                <a:ea typeface="Barlow SemiCondensed"/>
                <a:cs typeface="Barlow SemiCondensed"/>
                <a:sym typeface="Barlow SemiCondensed"/>
              </a:rPr>
              <a:t>“.</a:t>
            </a:r>
          </a:p>
          <a:p>
            <a:pPr marL="687019" lvl="1" indent="-343509" algn="l">
              <a:lnSpc>
                <a:spcPts val="5918"/>
              </a:lnSpc>
              <a:buFont typeface="Arial"/>
              <a:buChar char="•"/>
            </a:pPr>
            <a:r>
              <a:rPr lang="en-US" sz="3182" dirty="0" err="1">
                <a:solidFill>
                  <a:srgbClr val="47538B"/>
                </a:solidFill>
                <a:latin typeface="Barlow SemiCondensed"/>
                <a:ea typeface="Barlow SemiCondensed"/>
                <a:cs typeface="Barlow SemiCondensed"/>
                <a:sym typeface="Barlow SemiCondensed"/>
              </a:rPr>
              <a:t>Napišite</a:t>
            </a:r>
            <a:r>
              <a:rPr lang="en-US" sz="3182" dirty="0">
                <a:solidFill>
                  <a:srgbClr val="47538B"/>
                </a:solidFill>
                <a:latin typeface="Barlow SemiCondensed"/>
                <a:ea typeface="Barlow SemiCondensed"/>
                <a:cs typeface="Barlow SemiCondensed"/>
                <a:sym typeface="Barlow SemiCondensed"/>
              </a:rPr>
              <a:t> </a:t>
            </a:r>
            <a:r>
              <a:rPr lang="en-US" sz="3182" dirty="0" err="1">
                <a:solidFill>
                  <a:srgbClr val="47538B"/>
                </a:solidFill>
                <a:latin typeface="Barlow SemiCondensed"/>
                <a:ea typeface="Barlow SemiCondensed"/>
                <a:cs typeface="Barlow SemiCondensed"/>
                <a:sym typeface="Barlow SemiCondensed"/>
              </a:rPr>
              <a:t>sporočilo</a:t>
            </a:r>
            <a:r>
              <a:rPr lang="en-US" sz="3182" dirty="0">
                <a:solidFill>
                  <a:srgbClr val="47538B"/>
                </a:solidFill>
                <a:latin typeface="Barlow SemiCondensed"/>
                <a:ea typeface="Barlow SemiCondensed"/>
                <a:cs typeface="Barlow SemiCondensed"/>
                <a:sym typeface="Barlow SemiCondensed"/>
              </a:rPr>
              <a:t>.</a:t>
            </a:r>
          </a:p>
          <a:p>
            <a:pPr marL="687019" lvl="1" indent="-343509" algn="l">
              <a:lnSpc>
                <a:spcPts val="5918"/>
              </a:lnSpc>
              <a:buFont typeface="Arial"/>
              <a:buChar char="•"/>
            </a:pPr>
            <a:r>
              <a:rPr lang="en-US" sz="3182" dirty="0">
                <a:solidFill>
                  <a:srgbClr val="47538B"/>
                </a:solidFill>
                <a:latin typeface="Barlow SemiCondensed"/>
                <a:ea typeface="Barlow SemiCondensed"/>
                <a:cs typeface="Barlow SemiCondensed"/>
                <a:sym typeface="Barlow SemiCondensed"/>
              </a:rPr>
              <a:t>Na </a:t>
            </a:r>
            <a:r>
              <a:rPr lang="en-US" sz="3182" dirty="0" err="1">
                <a:solidFill>
                  <a:srgbClr val="47538B"/>
                </a:solidFill>
                <a:latin typeface="Barlow SemiCondensed"/>
                <a:ea typeface="Barlow SemiCondensed"/>
                <a:cs typeface="Barlow SemiCondensed"/>
                <a:sym typeface="Barlow SemiCondensed"/>
              </a:rPr>
              <a:t>dnu</a:t>
            </a:r>
            <a:r>
              <a:rPr lang="en-US" sz="3182" dirty="0">
                <a:solidFill>
                  <a:srgbClr val="47538B"/>
                </a:solidFill>
                <a:latin typeface="Barlow SemiCondensed"/>
                <a:ea typeface="Barlow SemiCondensed"/>
                <a:cs typeface="Barlow SemiCondensed"/>
                <a:sym typeface="Barlow SemiCondensed"/>
              </a:rPr>
              <a:t> </a:t>
            </a:r>
            <a:r>
              <a:rPr lang="en-US" sz="3182" dirty="0" err="1">
                <a:solidFill>
                  <a:srgbClr val="47538B"/>
                </a:solidFill>
                <a:latin typeface="Barlow SemiCondensed"/>
                <a:ea typeface="Barlow SemiCondensed"/>
                <a:cs typeface="Barlow SemiCondensed"/>
                <a:sym typeface="Barlow SemiCondensed"/>
              </a:rPr>
              <a:t>strani</a:t>
            </a:r>
            <a:r>
              <a:rPr lang="en-US" sz="3182" dirty="0">
                <a:solidFill>
                  <a:srgbClr val="47538B"/>
                </a:solidFill>
                <a:latin typeface="Barlow SemiCondensed"/>
                <a:ea typeface="Barlow SemiCondensed"/>
                <a:cs typeface="Barlow SemiCondensed"/>
                <a:sym typeface="Barlow SemiCondensed"/>
              </a:rPr>
              <a:t> </a:t>
            </a:r>
            <a:r>
              <a:rPr lang="en-US" sz="3182" dirty="0" err="1">
                <a:solidFill>
                  <a:srgbClr val="47538B"/>
                </a:solidFill>
                <a:latin typeface="Barlow SemiCondensed"/>
                <a:ea typeface="Barlow SemiCondensed"/>
                <a:cs typeface="Barlow SemiCondensed"/>
                <a:sym typeface="Barlow SemiCondensed"/>
              </a:rPr>
              <a:t>kliknite</a:t>
            </a:r>
            <a:r>
              <a:rPr lang="en-US" sz="3182" dirty="0">
                <a:solidFill>
                  <a:srgbClr val="47538B"/>
                </a:solidFill>
                <a:latin typeface="Barlow SemiCondensed"/>
                <a:ea typeface="Barlow SemiCondensed"/>
                <a:cs typeface="Barlow SemiCondensed"/>
                <a:sym typeface="Barlow SemiCondensed"/>
              </a:rPr>
              <a:t> </a:t>
            </a:r>
            <a:r>
              <a:rPr lang="en-US" sz="3182" b="1" dirty="0">
                <a:solidFill>
                  <a:srgbClr val="47538B"/>
                </a:solidFill>
                <a:latin typeface="Barlow SemiCondensed Bold"/>
                <a:ea typeface="Barlow SemiCondensed Bold"/>
                <a:cs typeface="Barlow SemiCondensed Bold"/>
                <a:sym typeface="Barlow SemiCondensed Bold"/>
              </a:rPr>
              <a:t>POŠLJI</a:t>
            </a:r>
            <a:r>
              <a:rPr lang="en-US" sz="3182" dirty="0">
                <a:solidFill>
                  <a:srgbClr val="47538B"/>
                </a:solidFill>
                <a:latin typeface="Barlow SemiCondensed"/>
                <a:ea typeface="Barlow SemiCondensed"/>
                <a:cs typeface="Barlow SemiCondensed"/>
                <a:sym typeface="Barlow SemiCondensed"/>
              </a:rPr>
              <a:t>.</a:t>
            </a:r>
          </a:p>
          <a:p>
            <a:pPr algn="l">
              <a:lnSpc>
                <a:spcPts val="4314"/>
              </a:lnSpc>
            </a:pPr>
            <a:endParaRPr lang="en-US" sz="3182" dirty="0">
              <a:solidFill>
                <a:srgbClr val="47538B"/>
              </a:solidFill>
              <a:latin typeface="Barlow SemiCondensed"/>
              <a:ea typeface="Barlow SemiCondensed"/>
              <a:cs typeface="Barlow SemiCondensed"/>
              <a:sym typeface="Barlow SemiCondense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1E1F39B-0930-4187-958A-BDFEDB5C6C92}"/>
              </a:ext>
            </a:extLst>
          </p:cNvPr>
          <p:cNvSpPr>
            <a:spLocks noGrp="1"/>
          </p:cNvSpPr>
          <p:nvPr>
            <p:ph type="title"/>
          </p:nvPr>
        </p:nvSpPr>
        <p:spPr/>
        <p:txBody>
          <a:bodyPr/>
          <a:lstStyle/>
          <a:p>
            <a:endParaRPr lang="sl-SI"/>
          </a:p>
        </p:txBody>
      </p:sp>
      <p:pic>
        <p:nvPicPr>
          <p:cNvPr id="4" name="Slika 3">
            <a:extLst>
              <a:ext uri="{FF2B5EF4-FFF2-40B4-BE49-F238E27FC236}">
                <a16:creationId xmlns:a16="http://schemas.microsoft.com/office/drawing/2014/main" id="{43A6CB64-B8AA-4B7E-8359-2655CDF296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Tree>
    <p:extLst>
      <p:ext uri="{BB962C8B-B14F-4D97-AF65-F5344CB8AC3E}">
        <p14:creationId xmlns:p14="http://schemas.microsoft.com/office/powerpoint/2010/main" val="4022136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538B"/>
        </a:solidFill>
        <a:effectLst/>
      </p:bgPr>
    </p:bg>
    <p:spTree>
      <p:nvGrpSpPr>
        <p:cNvPr id="1" name=""/>
        <p:cNvGrpSpPr/>
        <p:nvPr/>
      </p:nvGrpSpPr>
      <p:grpSpPr>
        <a:xfrm>
          <a:off x="0" y="0"/>
          <a:ext cx="0" cy="0"/>
          <a:chOff x="0" y="0"/>
          <a:chExt cx="0" cy="0"/>
        </a:xfrm>
      </p:grpSpPr>
      <p:grpSp>
        <p:nvGrpSpPr>
          <p:cNvPr id="2" name="Group 2"/>
          <p:cNvGrpSpPr/>
          <p:nvPr/>
        </p:nvGrpSpPr>
        <p:grpSpPr>
          <a:xfrm>
            <a:off x="113877" y="0"/>
            <a:ext cx="17755894" cy="9730135"/>
            <a:chOff x="0" y="0"/>
            <a:chExt cx="4676449" cy="2562669"/>
          </a:xfrm>
        </p:grpSpPr>
        <p:sp>
          <p:nvSpPr>
            <p:cNvPr id="3" name="Freeform 3"/>
            <p:cNvSpPr/>
            <p:nvPr/>
          </p:nvSpPr>
          <p:spPr>
            <a:xfrm>
              <a:off x="0" y="0"/>
              <a:ext cx="4676449" cy="2562669"/>
            </a:xfrm>
            <a:custGeom>
              <a:avLst/>
              <a:gdLst/>
              <a:ahLst/>
              <a:cxnLst/>
              <a:rect l="l" t="t" r="r" b="b"/>
              <a:pathLst>
                <a:path w="4676449" h="2562669">
                  <a:moveTo>
                    <a:pt x="0" y="0"/>
                  </a:moveTo>
                  <a:lnTo>
                    <a:pt x="4676449" y="0"/>
                  </a:lnTo>
                  <a:lnTo>
                    <a:pt x="4676449" y="2562669"/>
                  </a:lnTo>
                  <a:lnTo>
                    <a:pt x="0" y="2562669"/>
                  </a:lnTo>
                  <a:close/>
                </a:path>
              </a:pathLst>
            </a:custGeom>
            <a:solidFill>
              <a:srgbClr val="F0DFC8"/>
            </a:solidFill>
          </p:spPr>
        </p:sp>
        <p:sp>
          <p:nvSpPr>
            <p:cNvPr id="4" name="TextBox 4"/>
            <p:cNvSpPr txBox="1"/>
            <p:nvPr/>
          </p:nvSpPr>
          <p:spPr>
            <a:xfrm>
              <a:off x="0" y="-38100"/>
              <a:ext cx="4676449" cy="260076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flipH="1">
            <a:off x="10162709" y="1162243"/>
            <a:ext cx="7096591" cy="7962514"/>
          </a:xfrm>
          <a:custGeom>
            <a:avLst/>
            <a:gdLst/>
            <a:ahLst/>
            <a:cxnLst/>
            <a:rect l="l" t="t" r="r" b="b"/>
            <a:pathLst>
              <a:path w="7096591" h="7962514">
                <a:moveTo>
                  <a:pt x="7096591" y="0"/>
                </a:moveTo>
                <a:lnTo>
                  <a:pt x="0" y="0"/>
                </a:lnTo>
                <a:lnTo>
                  <a:pt x="0" y="7962514"/>
                </a:lnTo>
                <a:lnTo>
                  <a:pt x="7096591" y="7962514"/>
                </a:lnTo>
                <a:lnTo>
                  <a:pt x="709659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966656" y="7353896"/>
            <a:ext cx="2177344" cy="1247024"/>
          </a:xfrm>
          <a:custGeom>
            <a:avLst/>
            <a:gdLst/>
            <a:ahLst/>
            <a:cxnLst/>
            <a:rect l="l" t="t" r="r" b="b"/>
            <a:pathLst>
              <a:path w="2177344" h="1247024">
                <a:moveTo>
                  <a:pt x="0" y="0"/>
                </a:moveTo>
                <a:lnTo>
                  <a:pt x="2177344" y="0"/>
                </a:lnTo>
                <a:lnTo>
                  <a:pt x="2177344" y="1247024"/>
                </a:lnTo>
                <a:lnTo>
                  <a:pt x="0" y="12470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1028700" y="1246305"/>
            <a:ext cx="9355543" cy="721995"/>
          </a:xfrm>
          <a:prstGeom prst="rect">
            <a:avLst/>
          </a:prstGeom>
        </p:spPr>
        <p:txBody>
          <a:bodyPr lIns="0" tIns="0" rIns="0" bIns="0" rtlCol="0" anchor="t">
            <a:spAutoFit/>
          </a:bodyPr>
          <a:lstStyle/>
          <a:p>
            <a:pPr algn="l">
              <a:lnSpc>
                <a:spcPts val="5880"/>
              </a:lnSpc>
            </a:pPr>
            <a:r>
              <a:rPr lang="en-US" sz="4200">
                <a:solidFill>
                  <a:srgbClr val="47538B"/>
                </a:solidFill>
                <a:latin typeface="League Spartan"/>
                <a:ea typeface="League Spartan"/>
                <a:cs typeface="League Spartan"/>
                <a:sym typeface="League Spartan"/>
              </a:rPr>
              <a:t>Dodajanje prejemnikov</a:t>
            </a:r>
          </a:p>
        </p:txBody>
      </p:sp>
      <p:sp>
        <p:nvSpPr>
          <p:cNvPr id="8" name="TextBox 8"/>
          <p:cNvSpPr txBox="1"/>
          <p:nvPr/>
        </p:nvSpPr>
        <p:spPr>
          <a:xfrm>
            <a:off x="1028700" y="2450346"/>
            <a:ext cx="8531329" cy="6418824"/>
          </a:xfrm>
          <a:prstGeom prst="rect">
            <a:avLst/>
          </a:prstGeom>
        </p:spPr>
        <p:txBody>
          <a:bodyPr lIns="0" tIns="0" rIns="0" bIns="0" rtlCol="0" anchor="t">
            <a:spAutoFit/>
          </a:bodyPr>
          <a:lstStyle/>
          <a:p>
            <a:pPr algn="l">
              <a:lnSpc>
                <a:spcPts val="4398"/>
              </a:lnSpc>
            </a:pPr>
            <a:r>
              <a:rPr lang="en-US" sz="3141" dirty="0">
                <a:solidFill>
                  <a:srgbClr val="47538B"/>
                </a:solidFill>
                <a:latin typeface="Barlow SemiCondensed"/>
                <a:ea typeface="Barlow SemiCondensed"/>
                <a:cs typeface="Barlow SemiCondensed"/>
                <a:sym typeface="Barlow SemiCondensed"/>
              </a:rPr>
              <a:t>Ko </a:t>
            </a:r>
            <a:r>
              <a:rPr lang="en-US" sz="3141" dirty="0" err="1">
                <a:solidFill>
                  <a:srgbClr val="47538B"/>
                </a:solidFill>
                <a:latin typeface="Barlow SemiCondensed"/>
                <a:ea typeface="Barlow SemiCondensed"/>
                <a:cs typeface="Barlow SemiCondensed"/>
                <a:sym typeface="Barlow SemiCondensed"/>
              </a:rPr>
              <a:t>sporočilu</a:t>
            </a:r>
            <a:r>
              <a:rPr lang="en-US" sz="3141" dirty="0">
                <a:solidFill>
                  <a:srgbClr val="47538B"/>
                </a:solidFill>
                <a:latin typeface="Barlow SemiCondensed"/>
                <a:ea typeface="Barlow SemiCondensed"/>
                <a:cs typeface="Barlow SemiCondensed"/>
                <a:sym typeface="Barlow SemiCondensed"/>
              </a:rPr>
              <a:t> </a:t>
            </a:r>
            <a:r>
              <a:rPr lang="en-US" sz="3141" dirty="0" err="1">
                <a:solidFill>
                  <a:srgbClr val="47538B"/>
                </a:solidFill>
                <a:latin typeface="Barlow SemiCondensed"/>
                <a:ea typeface="Barlow SemiCondensed"/>
                <a:cs typeface="Barlow SemiCondensed"/>
                <a:sym typeface="Barlow SemiCondensed"/>
              </a:rPr>
              <a:t>dodajate</a:t>
            </a:r>
            <a:r>
              <a:rPr lang="en-US" sz="3141" dirty="0">
                <a:solidFill>
                  <a:srgbClr val="47538B"/>
                </a:solidFill>
                <a:latin typeface="Barlow SemiCondensed"/>
                <a:ea typeface="Barlow SemiCondensed"/>
                <a:cs typeface="Barlow SemiCondensed"/>
                <a:sym typeface="Barlow SemiCondensed"/>
              </a:rPr>
              <a:t> </a:t>
            </a:r>
            <a:r>
              <a:rPr lang="en-US" sz="3141" dirty="0" err="1">
                <a:solidFill>
                  <a:srgbClr val="47538B"/>
                </a:solidFill>
                <a:latin typeface="Barlow SemiCondensed"/>
                <a:ea typeface="Barlow SemiCondensed"/>
                <a:cs typeface="Barlow SemiCondensed"/>
                <a:sym typeface="Barlow SemiCondensed"/>
              </a:rPr>
              <a:t>prejemnike</a:t>
            </a:r>
            <a:r>
              <a:rPr lang="en-US" sz="3141" dirty="0">
                <a:solidFill>
                  <a:srgbClr val="47538B"/>
                </a:solidFill>
                <a:latin typeface="Barlow SemiCondensed"/>
                <a:ea typeface="Barlow SemiCondensed"/>
                <a:cs typeface="Barlow SemiCondensed"/>
                <a:sym typeface="Barlow SemiCondensed"/>
              </a:rPr>
              <a:t>, </a:t>
            </a:r>
            <a:r>
              <a:rPr lang="en-US" sz="3141" dirty="0" err="1">
                <a:solidFill>
                  <a:srgbClr val="47538B"/>
                </a:solidFill>
                <a:latin typeface="Barlow SemiCondensed"/>
                <a:ea typeface="Barlow SemiCondensed"/>
                <a:cs typeface="Barlow SemiCondensed"/>
                <a:sym typeface="Barlow SemiCondensed"/>
              </a:rPr>
              <a:t>imate</a:t>
            </a:r>
            <a:r>
              <a:rPr lang="en-US" sz="3141" dirty="0">
                <a:solidFill>
                  <a:srgbClr val="47538B"/>
                </a:solidFill>
                <a:latin typeface="Barlow SemiCondensed"/>
                <a:ea typeface="Barlow SemiCondensed"/>
                <a:cs typeface="Barlow SemiCondensed"/>
                <a:sym typeface="Barlow SemiCondensed"/>
              </a:rPr>
              <a:t> </a:t>
            </a:r>
            <a:r>
              <a:rPr lang="en-US" sz="3141" dirty="0" err="1">
                <a:solidFill>
                  <a:srgbClr val="47538B"/>
                </a:solidFill>
                <a:latin typeface="Barlow SemiCondensed"/>
                <a:ea typeface="Barlow SemiCondensed"/>
                <a:cs typeface="Barlow SemiCondensed"/>
                <a:sym typeface="Barlow SemiCondensed"/>
              </a:rPr>
              <a:t>na</a:t>
            </a:r>
            <a:r>
              <a:rPr lang="en-US" sz="3141" dirty="0">
                <a:solidFill>
                  <a:srgbClr val="47538B"/>
                </a:solidFill>
                <a:latin typeface="Barlow SemiCondensed"/>
                <a:ea typeface="Barlow SemiCondensed"/>
                <a:cs typeface="Barlow SemiCondensed"/>
                <a:sym typeface="Barlow SemiCondensed"/>
              </a:rPr>
              <a:t> </a:t>
            </a:r>
            <a:r>
              <a:rPr lang="en-US" sz="3141" dirty="0" err="1">
                <a:solidFill>
                  <a:srgbClr val="47538B"/>
                </a:solidFill>
                <a:latin typeface="Barlow SemiCondensed"/>
                <a:ea typeface="Barlow SemiCondensed"/>
                <a:cs typeface="Barlow SemiCondensed"/>
                <a:sym typeface="Barlow SemiCondensed"/>
              </a:rPr>
              <a:t>voljo</a:t>
            </a:r>
            <a:r>
              <a:rPr lang="en-US" sz="3141" dirty="0">
                <a:solidFill>
                  <a:srgbClr val="47538B"/>
                </a:solidFill>
                <a:latin typeface="Barlow SemiCondensed"/>
                <a:ea typeface="Barlow SemiCondensed"/>
                <a:cs typeface="Barlow SemiCondensed"/>
                <a:sym typeface="Barlow SemiCondensed"/>
              </a:rPr>
              <a:t> </a:t>
            </a:r>
            <a:r>
              <a:rPr lang="en-US" sz="3141" dirty="0" err="1">
                <a:solidFill>
                  <a:srgbClr val="47538B"/>
                </a:solidFill>
                <a:latin typeface="Barlow SemiCondensed"/>
                <a:ea typeface="Barlow SemiCondensed"/>
                <a:cs typeface="Barlow SemiCondensed"/>
                <a:sym typeface="Barlow SemiCondensed"/>
              </a:rPr>
              <a:t>možnost</a:t>
            </a:r>
            <a:r>
              <a:rPr lang="en-US" sz="3141" dirty="0">
                <a:solidFill>
                  <a:srgbClr val="47538B"/>
                </a:solidFill>
                <a:latin typeface="Barlow SemiCondensed"/>
                <a:ea typeface="Barlow SemiCondensed"/>
                <a:cs typeface="Barlow SemiCondensed"/>
                <a:sym typeface="Barlow SemiCondensed"/>
              </a:rPr>
              <a:t>, da </a:t>
            </a:r>
            <a:r>
              <a:rPr lang="en-US" sz="3141" dirty="0" err="1">
                <a:solidFill>
                  <a:srgbClr val="47538B"/>
                </a:solidFill>
                <a:latin typeface="Barlow SemiCondensed"/>
                <a:ea typeface="Barlow SemiCondensed"/>
                <a:cs typeface="Barlow SemiCondensed"/>
                <a:sym typeface="Barlow SemiCondensed"/>
              </a:rPr>
              <a:t>dodate</a:t>
            </a:r>
            <a:r>
              <a:rPr lang="en-US" sz="3141" dirty="0">
                <a:solidFill>
                  <a:srgbClr val="47538B"/>
                </a:solidFill>
                <a:latin typeface="Barlow SemiCondensed"/>
                <a:ea typeface="Barlow SemiCondensed"/>
                <a:cs typeface="Barlow SemiCondensed"/>
                <a:sym typeface="Barlow SemiCondensed"/>
              </a:rPr>
              <a:t> polje </a:t>
            </a:r>
            <a:r>
              <a:rPr lang="en-US" sz="3141" b="1" dirty="0">
                <a:solidFill>
                  <a:srgbClr val="47538B"/>
                </a:solidFill>
                <a:latin typeface="Barlow SemiCondensed Bold"/>
                <a:ea typeface="Barlow SemiCondensed Bold"/>
                <a:cs typeface="Barlow SemiCondensed Bold"/>
                <a:sym typeface="Barlow SemiCondensed Bold"/>
              </a:rPr>
              <a:t>»</a:t>
            </a:r>
            <a:r>
              <a:rPr lang="en-US" sz="3141" b="1" dirty="0" err="1">
                <a:solidFill>
                  <a:srgbClr val="47538B"/>
                </a:solidFill>
                <a:latin typeface="Barlow SemiCondensed Bold"/>
                <a:ea typeface="Barlow SemiCondensed Bold"/>
                <a:cs typeface="Barlow SemiCondensed Bold"/>
                <a:sym typeface="Barlow SemiCondensed Bold"/>
              </a:rPr>
              <a:t>Kp</a:t>
            </a:r>
            <a:r>
              <a:rPr lang="en-US" sz="3141" b="1" dirty="0">
                <a:solidFill>
                  <a:srgbClr val="47538B"/>
                </a:solidFill>
                <a:latin typeface="Barlow SemiCondensed Bold"/>
                <a:ea typeface="Barlow SemiCondensed Bold"/>
                <a:cs typeface="Barlow SemiCondensed Bold"/>
                <a:sym typeface="Barlow SemiCondensed Bold"/>
              </a:rPr>
              <a:t>«</a:t>
            </a:r>
            <a:r>
              <a:rPr lang="en-US" sz="3141" dirty="0">
                <a:solidFill>
                  <a:srgbClr val="47538B"/>
                </a:solidFill>
                <a:latin typeface="Barlow SemiCondensed"/>
                <a:ea typeface="Barlow SemiCondensed"/>
                <a:cs typeface="Barlow SemiCondensed"/>
                <a:sym typeface="Barlow SemiCondensed"/>
              </a:rPr>
              <a:t>. </a:t>
            </a:r>
          </a:p>
          <a:p>
            <a:pPr algn="l">
              <a:lnSpc>
                <a:spcPts val="4398"/>
              </a:lnSpc>
            </a:pPr>
            <a:r>
              <a:rPr lang="en-US" sz="3141" dirty="0" err="1">
                <a:solidFill>
                  <a:srgbClr val="47538B"/>
                </a:solidFill>
                <a:latin typeface="Barlow SemiCondensed"/>
                <a:ea typeface="Barlow SemiCondensed"/>
                <a:cs typeface="Barlow SemiCondensed"/>
                <a:sym typeface="Barlow SemiCondensed"/>
              </a:rPr>
              <a:t>Osebe</a:t>
            </a:r>
            <a:r>
              <a:rPr lang="en-US" sz="3141" dirty="0">
                <a:solidFill>
                  <a:srgbClr val="47538B"/>
                </a:solidFill>
                <a:latin typeface="Barlow SemiCondensed"/>
                <a:ea typeface="Barlow SemiCondensed"/>
                <a:cs typeface="Barlow SemiCondensed"/>
                <a:sym typeface="Barlow SemiCondensed"/>
              </a:rPr>
              <a:t>, </a:t>
            </a:r>
            <a:r>
              <a:rPr lang="en-US" sz="3141" dirty="0" err="1">
                <a:solidFill>
                  <a:srgbClr val="47538B"/>
                </a:solidFill>
                <a:latin typeface="Barlow SemiCondensed"/>
                <a:ea typeface="Barlow SemiCondensed"/>
                <a:cs typeface="Barlow SemiCondensed"/>
                <a:sym typeface="Barlow SemiCondensed"/>
              </a:rPr>
              <a:t>ki</a:t>
            </a:r>
            <a:r>
              <a:rPr lang="en-US" sz="3141" dirty="0">
                <a:solidFill>
                  <a:srgbClr val="47538B"/>
                </a:solidFill>
                <a:latin typeface="Barlow SemiCondensed"/>
                <a:ea typeface="Barlow SemiCondensed"/>
                <a:cs typeface="Barlow SemiCondensed"/>
                <a:sym typeface="Barlow SemiCondensed"/>
              </a:rPr>
              <a:t> so </a:t>
            </a:r>
            <a:r>
              <a:rPr lang="en-US" sz="3141" dirty="0" err="1">
                <a:solidFill>
                  <a:srgbClr val="47538B"/>
                </a:solidFill>
                <a:latin typeface="Barlow SemiCondensed"/>
                <a:ea typeface="Barlow SemiCondensed"/>
                <a:cs typeface="Barlow SemiCondensed"/>
                <a:sym typeface="Barlow SemiCondensed"/>
              </a:rPr>
              <a:t>dodane</a:t>
            </a:r>
            <a:r>
              <a:rPr lang="en-US" sz="3141" dirty="0">
                <a:solidFill>
                  <a:srgbClr val="47538B"/>
                </a:solidFill>
                <a:latin typeface="Barlow SemiCondensed"/>
                <a:ea typeface="Barlow SemiCondensed"/>
                <a:cs typeface="Barlow SemiCondensed"/>
                <a:sym typeface="Barlow SemiCondensed"/>
              </a:rPr>
              <a:t> v to polje, </a:t>
            </a:r>
            <a:r>
              <a:rPr lang="en-US" sz="3141" dirty="0" err="1">
                <a:solidFill>
                  <a:srgbClr val="47538B"/>
                </a:solidFill>
                <a:latin typeface="Barlow SemiCondensed"/>
                <a:ea typeface="Barlow SemiCondensed"/>
                <a:cs typeface="Barlow SemiCondensed"/>
                <a:sym typeface="Barlow SemiCondensed"/>
              </a:rPr>
              <a:t>bodo</a:t>
            </a:r>
            <a:r>
              <a:rPr lang="en-US" sz="3141" dirty="0">
                <a:solidFill>
                  <a:srgbClr val="47538B"/>
                </a:solidFill>
                <a:latin typeface="Barlow SemiCondensed"/>
                <a:ea typeface="Barlow SemiCondensed"/>
                <a:cs typeface="Barlow SemiCondensed"/>
                <a:sym typeface="Barlow SemiCondensed"/>
              </a:rPr>
              <a:t> </a:t>
            </a:r>
            <a:r>
              <a:rPr lang="en-US" sz="3141" dirty="0" err="1">
                <a:solidFill>
                  <a:srgbClr val="47538B"/>
                </a:solidFill>
                <a:latin typeface="Barlow SemiCondensed"/>
                <a:ea typeface="Barlow SemiCondensed"/>
                <a:cs typeface="Barlow SemiCondensed"/>
                <a:sym typeface="Barlow SemiCondensed"/>
              </a:rPr>
              <a:t>videle</a:t>
            </a:r>
            <a:r>
              <a:rPr lang="en-US" sz="3141" dirty="0">
                <a:solidFill>
                  <a:srgbClr val="47538B"/>
                </a:solidFill>
                <a:latin typeface="Barlow SemiCondensed"/>
                <a:ea typeface="Barlow SemiCondensed"/>
                <a:cs typeface="Barlow SemiCondensed"/>
                <a:sym typeface="Barlow SemiCondensed"/>
              </a:rPr>
              <a:t> </a:t>
            </a:r>
            <a:r>
              <a:rPr lang="en-US" sz="3141" dirty="0" err="1">
                <a:solidFill>
                  <a:srgbClr val="47538B"/>
                </a:solidFill>
                <a:latin typeface="Barlow SemiCondensed"/>
                <a:ea typeface="Barlow SemiCondensed"/>
                <a:cs typeface="Barlow SemiCondensed"/>
                <a:sym typeface="Barlow SemiCondensed"/>
              </a:rPr>
              <a:t>druge</a:t>
            </a:r>
            <a:r>
              <a:rPr lang="en-US" sz="3141" dirty="0">
                <a:solidFill>
                  <a:srgbClr val="47538B"/>
                </a:solidFill>
                <a:latin typeface="Barlow SemiCondensed"/>
                <a:ea typeface="Barlow SemiCondensed"/>
                <a:cs typeface="Barlow SemiCondensed"/>
                <a:sym typeface="Barlow SemiCondensed"/>
              </a:rPr>
              <a:t> </a:t>
            </a:r>
            <a:r>
              <a:rPr lang="en-US" sz="3141" dirty="0" err="1">
                <a:solidFill>
                  <a:srgbClr val="47538B"/>
                </a:solidFill>
                <a:latin typeface="Barlow SemiCondensed"/>
                <a:ea typeface="Barlow SemiCondensed"/>
                <a:cs typeface="Barlow SemiCondensed"/>
                <a:sym typeface="Barlow SemiCondensed"/>
              </a:rPr>
              <a:t>prejemnike</a:t>
            </a:r>
            <a:r>
              <a:rPr lang="en-US" sz="3141" dirty="0">
                <a:solidFill>
                  <a:srgbClr val="47538B"/>
                </a:solidFill>
                <a:latin typeface="Barlow SemiCondensed"/>
                <a:ea typeface="Barlow SemiCondensed"/>
                <a:cs typeface="Barlow SemiCondensed"/>
                <a:sym typeface="Barlow SemiCondensed"/>
              </a:rPr>
              <a:t> </a:t>
            </a:r>
            <a:r>
              <a:rPr lang="en-US" sz="3141" dirty="0" err="1">
                <a:solidFill>
                  <a:srgbClr val="47538B"/>
                </a:solidFill>
                <a:latin typeface="Barlow SemiCondensed"/>
                <a:ea typeface="Barlow SemiCondensed"/>
                <a:cs typeface="Barlow SemiCondensed"/>
                <a:sym typeface="Barlow SemiCondensed"/>
              </a:rPr>
              <a:t>sporočila</a:t>
            </a:r>
            <a:r>
              <a:rPr lang="en-US" sz="3141" dirty="0">
                <a:solidFill>
                  <a:srgbClr val="47538B"/>
                </a:solidFill>
                <a:latin typeface="Barlow SemiCondensed"/>
                <a:ea typeface="Barlow SemiCondensed"/>
                <a:cs typeface="Barlow SemiCondensed"/>
                <a:sym typeface="Barlow SemiCondensed"/>
              </a:rPr>
              <a:t>.</a:t>
            </a:r>
          </a:p>
          <a:p>
            <a:pPr algn="l">
              <a:lnSpc>
                <a:spcPts val="4398"/>
              </a:lnSpc>
            </a:pPr>
            <a:endParaRPr lang="en-US" sz="3141" dirty="0">
              <a:solidFill>
                <a:srgbClr val="47538B"/>
              </a:solidFill>
              <a:latin typeface="Barlow SemiCondensed"/>
              <a:ea typeface="Barlow SemiCondensed"/>
              <a:cs typeface="Barlow SemiCondensed"/>
              <a:sym typeface="Barlow SemiCondensed"/>
            </a:endParaRPr>
          </a:p>
          <a:p>
            <a:pPr algn="l">
              <a:lnSpc>
                <a:spcPts val="4398"/>
              </a:lnSpc>
            </a:pPr>
            <a:r>
              <a:rPr lang="en-US" sz="3141" dirty="0" err="1">
                <a:solidFill>
                  <a:srgbClr val="47538B"/>
                </a:solidFill>
                <a:latin typeface="Barlow SemiCondensed"/>
                <a:ea typeface="Barlow SemiCondensed"/>
                <a:cs typeface="Barlow SemiCondensed"/>
                <a:sym typeface="Barlow SemiCondensed"/>
              </a:rPr>
              <a:t>Če</a:t>
            </a:r>
            <a:r>
              <a:rPr lang="en-US" sz="3141" dirty="0">
                <a:solidFill>
                  <a:srgbClr val="47538B"/>
                </a:solidFill>
                <a:latin typeface="Barlow SemiCondensed"/>
                <a:ea typeface="Barlow SemiCondensed"/>
                <a:cs typeface="Barlow SemiCondensed"/>
                <a:sym typeface="Barlow SemiCondensed"/>
              </a:rPr>
              <a:t> </a:t>
            </a:r>
            <a:r>
              <a:rPr lang="en-US" sz="3141" dirty="0" err="1">
                <a:solidFill>
                  <a:srgbClr val="47538B"/>
                </a:solidFill>
                <a:latin typeface="Barlow SemiCondensed"/>
                <a:ea typeface="Barlow SemiCondensed"/>
                <a:cs typeface="Barlow SemiCondensed"/>
                <a:sym typeface="Barlow SemiCondensed"/>
              </a:rPr>
              <a:t>želite</a:t>
            </a:r>
            <a:r>
              <a:rPr lang="en-US" sz="3141" dirty="0">
                <a:solidFill>
                  <a:srgbClr val="47538B"/>
                </a:solidFill>
                <a:latin typeface="Barlow SemiCondensed"/>
                <a:ea typeface="Barlow SemiCondensed"/>
                <a:cs typeface="Barlow SemiCondensed"/>
                <a:sym typeface="Barlow SemiCondensed"/>
              </a:rPr>
              <a:t> </a:t>
            </a:r>
            <a:r>
              <a:rPr lang="en-US" sz="3141" dirty="0" err="1">
                <a:solidFill>
                  <a:srgbClr val="47538B"/>
                </a:solidFill>
                <a:latin typeface="Barlow SemiCondensed"/>
                <a:ea typeface="Barlow SemiCondensed"/>
                <a:cs typeface="Barlow SemiCondensed"/>
                <a:sym typeface="Barlow SemiCondensed"/>
              </a:rPr>
              <a:t>pri</a:t>
            </a:r>
            <a:r>
              <a:rPr lang="en-US" sz="3141" dirty="0">
                <a:solidFill>
                  <a:srgbClr val="47538B"/>
                </a:solidFill>
                <a:latin typeface="Barlow SemiCondensed"/>
                <a:ea typeface="Barlow SemiCondensed"/>
                <a:cs typeface="Barlow SemiCondensed"/>
                <a:sym typeface="Barlow SemiCondensed"/>
              </a:rPr>
              <a:t> </a:t>
            </a:r>
            <a:r>
              <a:rPr lang="en-US" sz="3141" dirty="0" err="1">
                <a:solidFill>
                  <a:srgbClr val="47538B"/>
                </a:solidFill>
                <a:latin typeface="Barlow SemiCondensed"/>
                <a:ea typeface="Barlow SemiCondensed"/>
                <a:cs typeface="Barlow SemiCondensed"/>
                <a:sym typeface="Barlow SemiCondensed"/>
              </a:rPr>
              <a:t>pošiljanju</a:t>
            </a:r>
            <a:r>
              <a:rPr lang="en-US" sz="3141" dirty="0">
                <a:solidFill>
                  <a:srgbClr val="47538B"/>
                </a:solidFill>
                <a:latin typeface="Barlow SemiCondensed"/>
                <a:ea typeface="Barlow SemiCondensed"/>
                <a:cs typeface="Barlow SemiCondensed"/>
                <a:sym typeface="Barlow SemiCondensed"/>
              </a:rPr>
              <a:t> </a:t>
            </a:r>
            <a:r>
              <a:rPr lang="en-US" sz="3141" dirty="0" err="1">
                <a:solidFill>
                  <a:srgbClr val="47538B"/>
                </a:solidFill>
                <a:latin typeface="Barlow SemiCondensed"/>
                <a:ea typeface="Barlow SemiCondensed"/>
                <a:cs typeface="Barlow SemiCondensed"/>
                <a:sym typeface="Barlow SemiCondensed"/>
              </a:rPr>
              <a:t>sporočila</a:t>
            </a:r>
            <a:r>
              <a:rPr lang="en-US" sz="3141" dirty="0">
                <a:solidFill>
                  <a:srgbClr val="47538B"/>
                </a:solidFill>
                <a:latin typeface="Barlow SemiCondensed"/>
                <a:ea typeface="Barlow SemiCondensed"/>
                <a:cs typeface="Barlow SemiCondensed"/>
                <a:sym typeface="Barlow SemiCondensed"/>
              </a:rPr>
              <a:t> </a:t>
            </a:r>
            <a:r>
              <a:rPr lang="en-US" sz="3141" dirty="0" err="1">
                <a:solidFill>
                  <a:srgbClr val="47538B"/>
                </a:solidFill>
                <a:latin typeface="Barlow SemiCondensed"/>
                <a:ea typeface="Barlow SemiCondensed"/>
                <a:cs typeface="Barlow SemiCondensed"/>
                <a:sym typeface="Barlow SemiCondensed"/>
              </a:rPr>
              <a:t>skriti</a:t>
            </a:r>
            <a:r>
              <a:rPr lang="en-US" sz="3141" dirty="0">
                <a:solidFill>
                  <a:srgbClr val="47538B"/>
                </a:solidFill>
                <a:latin typeface="Barlow SemiCondensed"/>
                <a:ea typeface="Barlow SemiCondensed"/>
                <a:cs typeface="Barlow SemiCondensed"/>
                <a:sym typeface="Barlow SemiCondensed"/>
              </a:rPr>
              <a:t> e-</a:t>
            </a:r>
            <a:r>
              <a:rPr lang="en-US" sz="3141" dirty="0" err="1">
                <a:solidFill>
                  <a:srgbClr val="47538B"/>
                </a:solidFill>
                <a:latin typeface="Barlow SemiCondensed"/>
                <a:ea typeface="Barlow SemiCondensed"/>
                <a:cs typeface="Barlow SemiCondensed"/>
                <a:sym typeface="Barlow SemiCondensed"/>
              </a:rPr>
              <a:t>poštni</a:t>
            </a:r>
            <a:r>
              <a:rPr lang="en-US" sz="3141" dirty="0">
                <a:solidFill>
                  <a:srgbClr val="47538B"/>
                </a:solidFill>
                <a:latin typeface="Barlow SemiCondensed"/>
                <a:ea typeface="Barlow SemiCondensed"/>
                <a:cs typeface="Barlow SemiCondensed"/>
                <a:sym typeface="Barlow SemiCondensed"/>
              </a:rPr>
              <a:t> </a:t>
            </a:r>
            <a:r>
              <a:rPr lang="en-US" sz="3141" dirty="0" err="1">
                <a:solidFill>
                  <a:srgbClr val="47538B"/>
                </a:solidFill>
                <a:latin typeface="Barlow SemiCondensed"/>
                <a:ea typeface="Barlow SemiCondensed"/>
                <a:cs typeface="Barlow SemiCondensed"/>
                <a:sym typeface="Barlow SemiCondensed"/>
              </a:rPr>
              <a:t>naslov</a:t>
            </a:r>
            <a:r>
              <a:rPr lang="en-US" sz="3141" dirty="0">
                <a:solidFill>
                  <a:srgbClr val="47538B"/>
                </a:solidFill>
                <a:latin typeface="Barlow SemiCondensed"/>
                <a:ea typeface="Barlow SemiCondensed"/>
                <a:cs typeface="Barlow SemiCondensed"/>
                <a:sym typeface="Barlow SemiCondensed"/>
              </a:rPr>
              <a:t> </a:t>
            </a:r>
            <a:r>
              <a:rPr lang="en-US" sz="3141" dirty="0" err="1">
                <a:solidFill>
                  <a:srgbClr val="47538B"/>
                </a:solidFill>
                <a:latin typeface="Barlow SemiCondensed"/>
                <a:ea typeface="Barlow SemiCondensed"/>
                <a:cs typeface="Barlow SemiCondensed"/>
                <a:sym typeface="Barlow SemiCondensed"/>
              </a:rPr>
              <a:t>prejemnika</a:t>
            </a:r>
            <a:r>
              <a:rPr lang="en-US" sz="3141" dirty="0">
                <a:solidFill>
                  <a:srgbClr val="47538B"/>
                </a:solidFill>
                <a:latin typeface="Barlow SemiCondensed"/>
                <a:ea typeface="Barlow SemiCondensed"/>
                <a:cs typeface="Barlow SemiCondensed"/>
                <a:sym typeface="Barlow SemiCondensed"/>
              </a:rPr>
              <a:t>, </a:t>
            </a:r>
            <a:r>
              <a:rPr lang="en-US" sz="3141" dirty="0" err="1">
                <a:solidFill>
                  <a:srgbClr val="47538B"/>
                </a:solidFill>
                <a:latin typeface="Barlow SemiCondensed"/>
                <a:ea typeface="Barlow SemiCondensed"/>
                <a:cs typeface="Barlow SemiCondensed"/>
                <a:sym typeface="Barlow SemiCondensed"/>
              </a:rPr>
              <a:t>ga</a:t>
            </a:r>
            <a:r>
              <a:rPr lang="en-US" sz="3141" dirty="0">
                <a:solidFill>
                  <a:srgbClr val="47538B"/>
                </a:solidFill>
                <a:latin typeface="Barlow SemiCondensed"/>
                <a:ea typeface="Barlow SemiCondensed"/>
                <a:cs typeface="Barlow SemiCondensed"/>
                <a:sym typeface="Barlow SemiCondensed"/>
              </a:rPr>
              <a:t> </a:t>
            </a:r>
            <a:r>
              <a:rPr lang="en-US" sz="3141" dirty="0" err="1">
                <a:solidFill>
                  <a:srgbClr val="47538B"/>
                </a:solidFill>
                <a:latin typeface="Barlow SemiCondensed"/>
                <a:ea typeface="Barlow SemiCondensed"/>
                <a:cs typeface="Barlow SemiCondensed"/>
                <a:sym typeface="Barlow SemiCondensed"/>
              </a:rPr>
              <a:t>lahko</a:t>
            </a:r>
            <a:r>
              <a:rPr lang="en-US" sz="3141" dirty="0">
                <a:solidFill>
                  <a:srgbClr val="47538B"/>
                </a:solidFill>
                <a:latin typeface="Barlow SemiCondensed"/>
                <a:ea typeface="Barlow SemiCondensed"/>
                <a:cs typeface="Barlow SemiCondensed"/>
                <a:sym typeface="Barlow SemiCondensed"/>
              </a:rPr>
              <a:t> </a:t>
            </a:r>
            <a:r>
              <a:rPr lang="en-US" sz="3141" dirty="0" err="1">
                <a:solidFill>
                  <a:srgbClr val="47538B"/>
                </a:solidFill>
                <a:latin typeface="Barlow SemiCondensed"/>
                <a:ea typeface="Barlow SemiCondensed"/>
                <a:cs typeface="Barlow SemiCondensed"/>
                <a:sym typeface="Barlow SemiCondensed"/>
              </a:rPr>
              <a:t>dodate</a:t>
            </a:r>
            <a:r>
              <a:rPr lang="en-US" sz="3141" dirty="0">
                <a:solidFill>
                  <a:srgbClr val="47538B"/>
                </a:solidFill>
                <a:latin typeface="Barlow SemiCondensed"/>
                <a:ea typeface="Barlow SemiCondensed"/>
                <a:cs typeface="Barlow SemiCondensed"/>
                <a:sym typeface="Barlow SemiCondensed"/>
              </a:rPr>
              <a:t> v polje </a:t>
            </a:r>
            <a:r>
              <a:rPr lang="en-US" sz="3141" b="1" dirty="0">
                <a:solidFill>
                  <a:srgbClr val="47538B"/>
                </a:solidFill>
                <a:latin typeface="Barlow SemiCondensed Bold"/>
                <a:ea typeface="Barlow SemiCondensed Bold"/>
                <a:cs typeface="Barlow SemiCondensed Bold"/>
                <a:sym typeface="Barlow SemiCondensed Bold"/>
              </a:rPr>
              <a:t>»</a:t>
            </a:r>
            <a:r>
              <a:rPr lang="en-US" sz="3141" b="1" dirty="0" err="1">
                <a:solidFill>
                  <a:srgbClr val="47538B"/>
                </a:solidFill>
                <a:latin typeface="Barlow SemiCondensed Bold"/>
                <a:ea typeface="Barlow SemiCondensed Bold"/>
                <a:cs typeface="Barlow SemiCondensed Bold"/>
                <a:sym typeface="Barlow SemiCondensed Bold"/>
              </a:rPr>
              <a:t>Skp</a:t>
            </a:r>
            <a:r>
              <a:rPr lang="en-US" sz="3141" b="1" dirty="0">
                <a:solidFill>
                  <a:srgbClr val="47538B"/>
                </a:solidFill>
                <a:latin typeface="Barlow SemiCondensed Bold"/>
                <a:ea typeface="Barlow SemiCondensed Bold"/>
                <a:cs typeface="Barlow SemiCondensed Bold"/>
                <a:sym typeface="Barlow SemiCondensed Bold"/>
              </a:rPr>
              <a:t>«</a:t>
            </a:r>
            <a:r>
              <a:rPr lang="en-US" sz="3141" dirty="0">
                <a:solidFill>
                  <a:srgbClr val="47538B"/>
                </a:solidFill>
                <a:latin typeface="Barlow SemiCondensed"/>
                <a:ea typeface="Barlow SemiCondensed"/>
                <a:cs typeface="Barlow SemiCondensed"/>
                <a:sym typeface="Barlow SemiCondensed"/>
              </a:rPr>
              <a:t>.</a:t>
            </a:r>
          </a:p>
          <a:p>
            <a:pPr algn="l">
              <a:lnSpc>
                <a:spcPts val="4114"/>
              </a:lnSpc>
            </a:pPr>
            <a:endParaRPr lang="en-US" sz="3141" dirty="0">
              <a:solidFill>
                <a:srgbClr val="47538B"/>
              </a:solidFill>
              <a:latin typeface="Barlow SemiCondensed"/>
              <a:ea typeface="Barlow SemiCondensed"/>
              <a:cs typeface="Barlow SemiCondensed"/>
              <a:sym typeface="Barlow SemiCondensed"/>
            </a:endParaRPr>
          </a:p>
          <a:p>
            <a:pPr algn="l">
              <a:lnSpc>
                <a:spcPts val="4114"/>
              </a:lnSpc>
            </a:pPr>
            <a:endParaRPr lang="en-US" sz="3141" dirty="0">
              <a:solidFill>
                <a:srgbClr val="47538B"/>
              </a:solidFill>
              <a:latin typeface="Barlow SemiCondensed"/>
              <a:ea typeface="Barlow SemiCondensed"/>
              <a:cs typeface="Barlow SemiCondensed"/>
              <a:sym typeface="Barlow SemiCondensed"/>
            </a:endParaRPr>
          </a:p>
          <a:p>
            <a:pPr algn="l">
              <a:lnSpc>
                <a:spcPts val="4114"/>
              </a:lnSpc>
            </a:pPr>
            <a:endParaRPr lang="en-US" sz="3141" dirty="0">
              <a:solidFill>
                <a:srgbClr val="47538B"/>
              </a:solidFill>
              <a:latin typeface="Barlow SemiCondensed"/>
              <a:ea typeface="Barlow SemiCondensed"/>
              <a:cs typeface="Barlow SemiCondensed"/>
              <a:sym typeface="Barlow SemiCondensed"/>
            </a:endParaRPr>
          </a:p>
          <a:p>
            <a:pPr algn="l">
              <a:lnSpc>
                <a:spcPts val="4114"/>
              </a:lnSpc>
            </a:pPr>
            <a:endParaRPr lang="en-US" sz="3141" dirty="0">
              <a:solidFill>
                <a:srgbClr val="47538B"/>
              </a:solidFill>
              <a:latin typeface="Barlow SemiCondensed"/>
              <a:ea typeface="Barlow SemiCondensed"/>
              <a:cs typeface="Barlow SemiCondensed"/>
              <a:sym typeface="Barlow SemiCondensed"/>
            </a:endParaRPr>
          </a:p>
          <a:p>
            <a:pPr algn="l">
              <a:lnSpc>
                <a:spcPts val="4114"/>
              </a:lnSpc>
            </a:pPr>
            <a:endParaRPr lang="en-US" sz="3141" dirty="0">
              <a:solidFill>
                <a:srgbClr val="47538B"/>
              </a:solidFill>
              <a:latin typeface="Barlow SemiCondensed"/>
              <a:ea typeface="Barlow SemiCondensed"/>
              <a:cs typeface="Barlow SemiCondensed"/>
              <a:sym typeface="Barlow SemiCondense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538B"/>
        </a:solidFill>
        <a:effectLst/>
      </p:bgPr>
    </p:bg>
    <p:spTree>
      <p:nvGrpSpPr>
        <p:cNvPr id="1" name=""/>
        <p:cNvGrpSpPr/>
        <p:nvPr/>
      </p:nvGrpSpPr>
      <p:grpSpPr>
        <a:xfrm>
          <a:off x="0" y="0"/>
          <a:ext cx="0" cy="0"/>
          <a:chOff x="0" y="0"/>
          <a:chExt cx="0" cy="0"/>
        </a:xfrm>
      </p:grpSpPr>
      <p:grpSp>
        <p:nvGrpSpPr>
          <p:cNvPr id="2" name="Group 2"/>
          <p:cNvGrpSpPr/>
          <p:nvPr/>
        </p:nvGrpSpPr>
        <p:grpSpPr>
          <a:xfrm>
            <a:off x="113877" y="0"/>
            <a:ext cx="17755894" cy="9730135"/>
            <a:chOff x="0" y="0"/>
            <a:chExt cx="4676449" cy="2562669"/>
          </a:xfrm>
        </p:grpSpPr>
        <p:sp>
          <p:nvSpPr>
            <p:cNvPr id="3" name="Freeform 3"/>
            <p:cNvSpPr/>
            <p:nvPr/>
          </p:nvSpPr>
          <p:spPr>
            <a:xfrm>
              <a:off x="0" y="0"/>
              <a:ext cx="4676449" cy="2562669"/>
            </a:xfrm>
            <a:custGeom>
              <a:avLst/>
              <a:gdLst/>
              <a:ahLst/>
              <a:cxnLst/>
              <a:rect l="l" t="t" r="r" b="b"/>
              <a:pathLst>
                <a:path w="4676449" h="2562669">
                  <a:moveTo>
                    <a:pt x="0" y="0"/>
                  </a:moveTo>
                  <a:lnTo>
                    <a:pt x="4676449" y="0"/>
                  </a:lnTo>
                  <a:lnTo>
                    <a:pt x="4676449" y="2562669"/>
                  </a:lnTo>
                  <a:lnTo>
                    <a:pt x="0" y="2562669"/>
                  </a:lnTo>
                  <a:close/>
                </a:path>
              </a:pathLst>
            </a:custGeom>
            <a:solidFill>
              <a:srgbClr val="F0DFC8"/>
            </a:solidFill>
          </p:spPr>
        </p:sp>
        <p:sp>
          <p:nvSpPr>
            <p:cNvPr id="4" name="TextBox 4"/>
            <p:cNvSpPr txBox="1"/>
            <p:nvPr/>
          </p:nvSpPr>
          <p:spPr>
            <a:xfrm>
              <a:off x="0" y="-38100"/>
              <a:ext cx="4676449" cy="260076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flipH="1">
            <a:off x="10162709" y="1162243"/>
            <a:ext cx="7096591" cy="7962514"/>
          </a:xfrm>
          <a:custGeom>
            <a:avLst/>
            <a:gdLst/>
            <a:ahLst/>
            <a:cxnLst/>
            <a:rect l="l" t="t" r="r" b="b"/>
            <a:pathLst>
              <a:path w="7096591" h="7962514">
                <a:moveTo>
                  <a:pt x="7096591" y="0"/>
                </a:moveTo>
                <a:lnTo>
                  <a:pt x="0" y="0"/>
                </a:lnTo>
                <a:lnTo>
                  <a:pt x="0" y="7962514"/>
                </a:lnTo>
                <a:lnTo>
                  <a:pt x="7096591" y="7962514"/>
                </a:lnTo>
                <a:lnTo>
                  <a:pt x="709659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566148" y="477276"/>
            <a:ext cx="9033510" cy="8781024"/>
          </a:xfrm>
          <a:prstGeom prst="rect">
            <a:avLst/>
          </a:prstGeom>
        </p:spPr>
        <p:txBody>
          <a:bodyPr lIns="0" tIns="0" rIns="0" bIns="0" rtlCol="0" anchor="t">
            <a:spAutoFit/>
          </a:bodyPr>
          <a:lstStyle/>
          <a:p>
            <a:pPr algn="just">
              <a:lnSpc>
                <a:spcPts val="4398"/>
              </a:lnSpc>
            </a:pPr>
            <a:r>
              <a:rPr lang="en-US" sz="3141">
                <a:solidFill>
                  <a:srgbClr val="47538B"/>
                </a:solidFill>
                <a:latin typeface="Barlow SemiCondensed"/>
                <a:ea typeface="Barlow SemiCondensed"/>
                <a:cs typeface="Barlow SemiCondensed"/>
                <a:sym typeface="Barlow SemiCondensed"/>
              </a:rPr>
              <a:t>Kako deluje možnost </a:t>
            </a:r>
            <a:r>
              <a:rPr lang="en-US" sz="3141" b="1">
                <a:solidFill>
                  <a:srgbClr val="47538B"/>
                </a:solidFill>
                <a:latin typeface="Barlow SemiCondensed Bold"/>
                <a:ea typeface="Barlow SemiCondensed Bold"/>
                <a:cs typeface="Barlow SemiCondensed Bold"/>
                <a:sym typeface="Barlow SemiCondensed Bold"/>
              </a:rPr>
              <a:t>»Skp« - SKRITA KOPIJA</a:t>
            </a:r>
            <a:r>
              <a:rPr lang="en-US" sz="3141">
                <a:solidFill>
                  <a:srgbClr val="47538B"/>
                </a:solidFill>
                <a:latin typeface="Barlow SemiCondensed"/>
                <a:ea typeface="Barlow SemiCondensed"/>
                <a:cs typeface="Barlow SemiCondensed"/>
                <a:sym typeface="Barlow SemiCondensed"/>
              </a:rPr>
              <a:t>.</a:t>
            </a:r>
          </a:p>
          <a:p>
            <a:pPr algn="just">
              <a:lnSpc>
                <a:spcPts val="4398"/>
              </a:lnSpc>
            </a:pPr>
            <a:endParaRPr lang="en-US" sz="3141">
              <a:solidFill>
                <a:srgbClr val="47538B"/>
              </a:solidFill>
              <a:latin typeface="Barlow SemiCondensed"/>
              <a:ea typeface="Barlow SemiCondensed"/>
              <a:cs typeface="Barlow SemiCondensed"/>
              <a:sym typeface="Barlow SemiCondensed"/>
            </a:endParaRPr>
          </a:p>
          <a:p>
            <a:pPr algn="just">
              <a:lnSpc>
                <a:spcPts val="4398"/>
              </a:lnSpc>
            </a:pPr>
            <a:r>
              <a:rPr lang="en-US" sz="3141">
                <a:solidFill>
                  <a:srgbClr val="47538B"/>
                </a:solidFill>
                <a:latin typeface="Barlow SemiCondensed"/>
                <a:ea typeface="Barlow SemiCondensed"/>
                <a:cs typeface="Barlow SemiCondensed"/>
                <a:sym typeface="Barlow SemiCondensed"/>
              </a:rPr>
              <a:t>•Prejemniki ne bodo vedeli, da ste kogarkoli dodali v polje »Skp«.</a:t>
            </a:r>
          </a:p>
          <a:p>
            <a:pPr algn="just">
              <a:lnSpc>
                <a:spcPts val="4398"/>
              </a:lnSpc>
            </a:pPr>
            <a:r>
              <a:rPr lang="en-US" sz="3141">
                <a:solidFill>
                  <a:srgbClr val="47538B"/>
                </a:solidFill>
                <a:latin typeface="Barlow SemiCondensed"/>
                <a:ea typeface="Barlow SemiCondensed"/>
                <a:cs typeface="Barlow SemiCondensed"/>
                <a:sym typeface="Barlow SemiCondensed"/>
              </a:rPr>
              <a:t>•Osebe, ki jih dodate v polje »Skp«, bodo videle, da so bile dodane prek polja »Skp«. Prav tako bodo videle prejemnike sporočila v poljih »Za« in »Kp«. </a:t>
            </a:r>
          </a:p>
          <a:p>
            <a:pPr algn="just">
              <a:lnSpc>
                <a:spcPts val="4398"/>
              </a:lnSpc>
            </a:pPr>
            <a:r>
              <a:rPr lang="en-US" sz="3141">
                <a:solidFill>
                  <a:srgbClr val="47538B"/>
                </a:solidFill>
                <a:latin typeface="Barlow SemiCondensed"/>
                <a:ea typeface="Barlow SemiCondensed"/>
                <a:cs typeface="Barlow SemiCondensed"/>
                <a:sym typeface="Barlow SemiCondensed"/>
              </a:rPr>
              <a:t>•Osebe, ki jih dodate v polje »Skp«, ne morejo videti imena ali e-poštnega naslova drugih prejemnikov, ki jih dodate v polje »Skp«.</a:t>
            </a:r>
          </a:p>
          <a:p>
            <a:pPr algn="just">
              <a:lnSpc>
                <a:spcPts val="4398"/>
              </a:lnSpc>
            </a:pPr>
            <a:r>
              <a:rPr lang="en-US" sz="3141">
                <a:solidFill>
                  <a:srgbClr val="47538B"/>
                </a:solidFill>
                <a:latin typeface="Barlow SemiCondensed"/>
                <a:ea typeface="Barlow SemiCondensed"/>
                <a:cs typeface="Barlow SemiCondensed"/>
                <a:sym typeface="Barlow SemiCondensed"/>
              </a:rPr>
              <a:t>•Če prejemnik pri odgovarjanju na sporočilo uporabi možnost »Odgovori vsem«, osebe v polju »Skp« ne bodo videle odgovora.</a:t>
            </a:r>
          </a:p>
          <a:p>
            <a:pPr algn="just">
              <a:lnSpc>
                <a:spcPts val="4398"/>
              </a:lnSpc>
            </a:pPr>
            <a:r>
              <a:rPr lang="en-US" sz="3141">
                <a:solidFill>
                  <a:srgbClr val="47538B"/>
                </a:solidFill>
                <a:latin typeface="Barlow SemiCondensed"/>
                <a:ea typeface="Barlow SemiCondensed"/>
                <a:cs typeface="Barlow SemiCondensed"/>
                <a:sym typeface="Barlow SemiCondensed"/>
              </a:rPr>
              <a:t>•</a:t>
            </a:r>
            <a:r>
              <a:rPr lang="en-US" sz="3141" b="1">
                <a:solidFill>
                  <a:srgbClr val="47538B"/>
                </a:solidFill>
                <a:latin typeface="Barlow SemiCondensed Bold"/>
                <a:ea typeface="Barlow SemiCondensed Bold"/>
                <a:cs typeface="Barlow SemiCondensed Bold"/>
                <a:sym typeface="Barlow SemiCondensed Bold"/>
              </a:rPr>
              <a:t>Pomembno: Če prejemniki ne uporabljajo Gmaila, morda ne bodo videli, da so bili dodani v polje »Skp«</a:t>
            </a:r>
            <a:r>
              <a:rPr lang="en-US" sz="3141">
                <a:solidFill>
                  <a:srgbClr val="47538B"/>
                </a:solidFill>
                <a:latin typeface="Barlow SemiCondensed"/>
                <a:ea typeface="Barlow SemiCondensed"/>
                <a:cs typeface="Barlow SemiCondensed"/>
                <a:sym typeface="Barlow SemiCondensed"/>
              </a:rPr>
              <a:t>.</a:t>
            </a:r>
          </a:p>
          <a:p>
            <a:pPr algn="just">
              <a:lnSpc>
                <a:spcPts val="4114"/>
              </a:lnSpc>
            </a:pPr>
            <a:endParaRPr lang="en-US" sz="3141">
              <a:solidFill>
                <a:srgbClr val="47538B"/>
              </a:solidFill>
              <a:latin typeface="Barlow SemiCondensed"/>
              <a:ea typeface="Barlow SemiCondensed"/>
              <a:cs typeface="Barlow SemiCondensed"/>
              <a:sym typeface="Barlow Semi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538B"/>
        </a:solidFill>
        <a:effectLst/>
      </p:bgPr>
    </p:bg>
    <p:spTree>
      <p:nvGrpSpPr>
        <p:cNvPr id="1" name=""/>
        <p:cNvGrpSpPr/>
        <p:nvPr/>
      </p:nvGrpSpPr>
      <p:grpSpPr>
        <a:xfrm>
          <a:off x="0" y="0"/>
          <a:ext cx="0" cy="0"/>
          <a:chOff x="0" y="0"/>
          <a:chExt cx="0" cy="0"/>
        </a:xfrm>
      </p:grpSpPr>
      <p:grpSp>
        <p:nvGrpSpPr>
          <p:cNvPr id="2" name="Group 2"/>
          <p:cNvGrpSpPr/>
          <p:nvPr/>
        </p:nvGrpSpPr>
        <p:grpSpPr>
          <a:xfrm>
            <a:off x="266053" y="278433"/>
            <a:ext cx="17755894" cy="9730135"/>
            <a:chOff x="0" y="0"/>
            <a:chExt cx="4676449" cy="2562669"/>
          </a:xfrm>
        </p:grpSpPr>
        <p:sp>
          <p:nvSpPr>
            <p:cNvPr id="3" name="Freeform 3"/>
            <p:cNvSpPr/>
            <p:nvPr/>
          </p:nvSpPr>
          <p:spPr>
            <a:xfrm>
              <a:off x="0" y="0"/>
              <a:ext cx="4676449" cy="2562669"/>
            </a:xfrm>
            <a:custGeom>
              <a:avLst/>
              <a:gdLst/>
              <a:ahLst/>
              <a:cxnLst/>
              <a:rect l="l" t="t" r="r" b="b"/>
              <a:pathLst>
                <a:path w="4676449" h="2562669">
                  <a:moveTo>
                    <a:pt x="0" y="0"/>
                  </a:moveTo>
                  <a:lnTo>
                    <a:pt x="4676449" y="0"/>
                  </a:lnTo>
                  <a:lnTo>
                    <a:pt x="4676449" y="2562669"/>
                  </a:lnTo>
                  <a:lnTo>
                    <a:pt x="0" y="2562669"/>
                  </a:lnTo>
                  <a:close/>
                </a:path>
              </a:pathLst>
            </a:custGeom>
            <a:solidFill>
              <a:srgbClr val="F0DFC8"/>
            </a:solidFill>
          </p:spPr>
        </p:sp>
        <p:sp>
          <p:nvSpPr>
            <p:cNvPr id="4" name="TextBox 4"/>
            <p:cNvSpPr txBox="1"/>
            <p:nvPr/>
          </p:nvSpPr>
          <p:spPr>
            <a:xfrm>
              <a:off x="0" y="-38100"/>
              <a:ext cx="4676449" cy="260076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flipH="1">
            <a:off x="832597" y="1999849"/>
            <a:ext cx="8518658" cy="6325104"/>
          </a:xfrm>
          <a:custGeom>
            <a:avLst/>
            <a:gdLst/>
            <a:ahLst/>
            <a:cxnLst/>
            <a:rect l="l" t="t" r="r" b="b"/>
            <a:pathLst>
              <a:path w="8518658" h="6325104">
                <a:moveTo>
                  <a:pt x="8518659" y="0"/>
                </a:moveTo>
                <a:lnTo>
                  <a:pt x="0" y="0"/>
                </a:lnTo>
                <a:lnTo>
                  <a:pt x="0" y="6325104"/>
                </a:lnTo>
                <a:lnTo>
                  <a:pt x="8518659" y="6325104"/>
                </a:lnTo>
                <a:lnTo>
                  <a:pt x="851865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2919296" y="7796959"/>
            <a:ext cx="868109" cy="831429"/>
          </a:xfrm>
          <a:custGeom>
            <a:avLst/>
            <a:gdLst/>
            <a:ahLst/>
            <a:cxnLst/>
            <a:rect l="l" t="t" r="r" b="b"/>
            <a:pathLst>
              <a:path w="868109" h="831429">
                <a:moveTo>
                  <a:pt x="0" y="0"/>
                </a:moveTo>
                <a:lnTo>
                  <a:pt x="868109" y="0"/>
                </a:lnTo>
                <a:lnTo>
                  <a:pt x="868109" y="831428"/>
                </a:lnTo>
                <a:lnTo>
                  <a:pt x="0" y="8314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9983063" y="1246305"/>
            <a:ext cx="6235933" cy="721955"/>
          </a:xfrm>
          <a:prstGeom prst="rect">
            <a:avLst/>
          </a:prstGeom>
        </p:spPr>
        <p:txBody>
          <a:bodyPr lIns="0" tIns="0" rIns="0" bIns="0" rtlCol="0" anchor="t">
            <a:spAutoFit/>
          </a:bodyPr>
          <a:lstStyle/>
          <a:p>
            <a:pPr algn="l">
              <a:lnSpc>
                <a:spcPts val="5882"/>
              </a:lnSpc>
            </a:pPr>
            <a:r>
              <a:rPr lang="en-US" sz="4201">
                <a:solidFill>
                  <a:srgbClr val="47538B"/>
                </a:solidFill>
                <a:latin typeface="League Spartan"/>
                <a:ea typeface="League Spartan"/>
                <a:cs typeface="League Spartan"/>
                <a:sym typeface="League Spartan"/>
              </a:rPr>
              <a:t>Dodatne informacije</a:t>
            </a:r>
          </a:p>
        </p:txBody>
      </p:sp>
      <p:sp>
        <p:nvSpPr>
          <p:cNvPr id="8" name="TextBox 8"/>
          <p:cNvSpPr txBox="1"/>
          <p:nvPr/>
        </p:nvSpPr>
        <p:spPr>
          <a:xfrm>
            <a:off x="9983063" y="2537297"/>
            <a:ext cx="7276237" cy="5934075"/>
          </a:xfrm>
          <a:prstGeom prst="rect">
            <a:avLst/>
          </a:prstGeom>
        </p:spPr>
        <p:txBody>
          <a:bodyPr lIns="0" tIns="0" rIns="0" bIns="0" rtlCol="0" anchor="t">
            <a:spAutoFit/>
          </a:bodyPr>
          <a:lstStyle/>
          <a:p>
            <a:pPr algn="l">
              <a:lnSpc>
                <a:spcPts val="4340"/>
              </a:lnSpc>
            </a:pPr>
            <a:r>
              <a:rPr lang="en-US" sz="3100" b="1">
                <a:solidFill>
                  <a:srgbClr val="47538B"/>
                </a:solidFill>
                <a:latin typeface="Barlow SemiCondensed Bold"/>
                <a:ea typeface="Barlow SemiCondensed Bold"/>
                <a:cs typeface="Barlow SemiCondensed Bold"/>
                <a:sym typeface="Barlow SemiCondensed Bold"/>
              </a:rPr>
              <a:t>PREKLIC POŠILJANJA SPOROČILA</a:t>
            </a:r>
          </a:p>
          <a:p>
            <a:pPr algn="l">
              <a:lnSpc>
                <a:spcPts val="4340"/>
              </a:lnSpc>
            </a:pPr>
            <a:r>
              <a:rPr lang="en-US" sz="3100">
                <a:solidFill>
                  <a:srgbClr val="47538B"/>
                </a:solidFill>
                <a:latin typeface="Barlow SemiCondensed"/>
                <a:ea typeface="Barlow SemiCondensed"/>
                <a:cs typeface="Barlow SemiCondensed"/>
                <a:sym typeface="Barlow SemiCondensed"/>
              </a:rPr>
              <a:t>Če si premislite glede pošiljanja e-poštnega sporočila, imate na voljo nekaj trenutkov, da to preprečite. </a:t>
            </a:r>
          </a:p>
          <a:p>
            <a:pPr algn="l">
              <a:lnSpc>
                <a:spcPts val="4340"/>
              </a:lnSpc>
            </a:pPr>
            <a:r>
              <a:rPr lang="en-US" sz="3100">
                <a:solidFill>
                  <a:srgbClr val="47538B"/>
                </a:solidFill>
                <a:latin typeface="Barlow SemiCondensed"/>
                <a:ea typeface="Barlow SemiCondensed"/>
                <a:cs typeface="Barlow SemiCondensed"/>
                <a:sym typeface="Barlow SemiCondensed"/>
              </a:rPr>
              <a:t>Tik po pošiljanju lahko sporočilo prekličete:</a:t>
            </a:r>
          </a:p>
          <a:p>
            <a:pPr algn="l">
              <a:lnSpc>
                <a:spcPts val="4340"/>
              </a:lnSpc>
            </a:pPr>
            <a:r>
              <a:rPr lang="en-US" sz="3100">
                <a:solidFill>
                  <a:srgbClr val="47538B"/>
                </a:solidFill>
                <a:latin typeface="Barlow SemiCondensed"/>
                <a:ea typeface="Barlow SemiCondensed"/>
                <a:cs typeface="Barlow SemiCondensed"/>
                <a:sym typeface="Barlow SemiCondensed"/>
              </a:rPr>
              <a:t>V spodnjem levem kotu bosta prikazana obvestilo »Sporočilo je poslano« in možnost »Razveljavi« ali »Ogled sporočila«.</a:t>
            </a:r>
          </a:p>
          <a:p>
            <a:pPr algn="l">
              <a:lnSpc>
                <a:spcPts val="4340"/>
              </a:lnSpc>
            </a:pPr>
            <a:endParaRPr lang="en-US" sz="3100">
              <a:solidFill>
                <a:srgbClr val="47538B"/>
              </a:solidFill>
              <a:latin typeface="Barlow SemiCondensed"/>
              <a:ea typeface="Barlow SemiCondensed"/>
              <a:cs typeface="Barlow SemiCondensed"/>
              <a:sym typeface="Barlow SemiCondensed"/>
            </a:endParaRPr>
          </a:p>
          <a:p>
            <a:pPr algn="l">
              <a:lnSpc>
                <a:spcPts val="4340"/>
              </a:lnSpc>
            </a:pPr>
            <a:r>
              <a:rPr lang="en-US" sz="3100">
                <a:solidFill>
                  <a:srgbClr val="47538B"/>
                </a:solidFill>
                <a:latin typeface="Barlow SemiCondensed"/>
                <a:ea typeface="Barlow SemiCondensed"/>
                <a:cs typeface="Barlow SemiCondensed"/>
                <a:sym typeface="Barlow SemiCondensed"/>
              </a:rPr>
              <a:t>Kliknite </a:t>
            </a:r>
            <a:r>
              <a:rPr lang="en-US" sz="3100" b="1" u="sng">
                <a:solidFill>
                  <a:srgbClr val="47538B"/>
                </a:solidFill>
                <a:latin typeface="Barlow SemiCondensed Bold"/>
                <a:ea typeface="Barlow SemiCondensed Bold"/>
                <a:cs typeface="Barlow SemiCondensed Bold"/>
                <a:sym typeface="Barlow SemiCondensed Bold"/>
              </a:rPr>
              <a:t>Razveljavi</a:t>
            </a:r>
            <a:r>
              <a:rPr lang="en-US" sz="3100">
                <a:solidFill>
                  <a:srgbClr val="47538B"/>
                </a:solidFill>
                <a:latin typeface="Barlow SemiCondensed"/>
                <a:ea typeface="Barlow SemiCondensed"/>
                <a:cs typeface="Barlow SemiCondensed"/>
                <a:sym typeface="Barlow SemiCondensed"/>
              </a:rPr>
              <a:t>.</a:t>
            </a:r>
          </a:p>
          <a:p>
            <a:pPr algn="l">
              <a:lnSpc>
                <a:spcPts val="4060"/>
              </a:lnSpc>
            </a:pPr>
            <a:endParaRPr lang="en-US" sz="3100">
              <a:solidFill>
                <a:srgbClr val="47538B"/>
              </a:solidFill>
              <a:latin typeface="Barlow SemiCondensed"/>
              <a:ea typeface="Barlow SemiCondensed"/>
              <a:cs typeface="Barlow SemiCondensed"/>
              <a:sym typeface="Barlow Semi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538B"/>
        </a:solidFill>
        <a:effectLst/>
      </p:bgPr>
    </p:bg>
    <p:spTree>
      <p:nvGrpSpPr>
        <p:cNvPr id="1" name=""/>
        <p:cNvGrpSpPr/>
        <p:nvPr/>
      </p:nvGrpSpPr>
      <p:grpSpPr>
        <a:xfrm>
          <a:off x="0" y="0"/>
          <a:ext cx="0" cy="0"/>
          <a:chOff x="0" y="0"/>
          <a:chExt cx="0" cy="0"/>
        </a:xfrm>
      </p:grpSpPr>
      <p:grpSp>
        <p:nvGrpSpPr>
          <p:cNvPr id="2" name="Group 2"/>
          <p:cNvGrpSpPr/>
          <p:nvPr/>
        </p:nvGrpSpPr>
        <p:grpSpPr>
          <a:xfrm>
            <a:off x="266053" y="278433"/>
            <a:ext cx="17755894" cy="9730135"/>
            <a:chOff x="0" y="0"/>
            <a:chExt cx="4676449" cy="2562669"/>
          </a:xfrm>
        </p:grpSpPr>
        <p:sp>
          <p:nvSpPr>
            <p:cNvPr id="3" name="Freeform 3"/>
            <p:cNvSpPr/>
            <p:nvPr/>
          </p:nvSpPr>
          <p:spPr>
            <a:xfrm>
              <a:off x="0" y="0"/>
              <a:ext cx="4676449" cy="2562669"/>
            </a:xfrm>
            <a:custGeom>
              <a:avLst/>
              <a:gdLst/>
              <a:ahLst/>
              <a:cxnLst/>
              <a:rect l="l" t="t" r="r" b="b"/>
              <a:pathLst>
                <a:path w="4676449" h="2562669">
                  <a:moveTo>
                    <a:pt x="0" y="0"/>
                  </a:moveTo>
                  <a:lnTo>
                    <a:pt x="4676449" y="0"/>
                  </a:lnTo>
                  <a:lnTo>
                    <a:pt x="4676449" y="2562669"/>
                  </a:lnTo>
                  <a:lnTo>
                    <a:pt x="0" y="2562669"/>
                  </a:lnTo>
                  <a:close/>
                </a:path>
              </a:pathLst>
            </a:custGeom>
            <a:solidFill>
              <a:srgbClr val="F0DFC8"/>
            </a:solidFill>
          </p:spPr>
        </p:sp>
        <p:sp>
          <p:nvSpPr>
            <p:cNvPr id="4" name="TextBox 4"/>
            <p:cNvSpPr txBox="1"/>
            <p:nvPr/>
          </p:nvSpPr>
          <p:spPr>
            <a:xfrm>
              <a:off x="0" y="-38100"/>
              <a:ext cx="4676449" cy="260076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flipH="1">
            <a:off x="8903444" y="1428394"/>
            <a:ext cx="8098323" cy="7430211"/>
          </a:xfrm>
          <a:custGeom>
            <a:avLst/>
            <a:gdLst/>
            <a:ahLst/>
            <a:cxnLst/>
            <a:rect l="l" t="t" r="r" b="b"/>
            <a:pathLst>
              <a:path w="8098323" h="7430211">
                <a:moveTo>
                  <a:pt x="8098323" y="0"/>
                </a:moveTo>
                <a:lnTo>
                  <a:pt x="0" y="0"/>
                </a:lnTo>
                <a:lnTo>
                  <a:pt x="0" y="7430212"/>
                </a:lnTo>
                <a:lnTo>
                  <a:pt x="8098323" y="7430212"/>
                </a:lnTo>
                <a:lnTo>
                  <a:pt x="809832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858000" y="6428513"/>
            <a:ext cx="3099613" cy="3254187"/>
          </a:xfrm>
          <a:custGeom>
            <a:avLst/>
            <a:gdLst/>
            <a:ahLst/>
            <a:cxnLst/>
            <a:rect l="l" t="t" r="r" b="b"/>
            <a:pathLst>
              <a:path w="3099613" h="3254187">
                <a:moveTo>
                  <a:pt x="0" y="0"/>
                </a:moveTo>
                <a:lnTo>
                  <a:pt x="3099613" y="0"/>
                </a:lnTo>
                <a:lnTo>
                  <a:pt x="3099613" y="3254188"/>
                </a:lnTo>
                <a:lnTo>
                  <a:pt x="0" y="32541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1028700" y="1640327"/>
            <a:ext cx="7782133" cy="7355860"/>
          </a:xfrm>
          <a:prstGeom prst="rect">
            <a:avLst/>
          </a:prstGeom>
        </p:spPr>
        <p:txBody>
          <a:bodyPr lIns="0" tIns="0" rIns="0" bIns="0" rtlCol="0" anchor="t">
            <a:spAutoFit/>
          </a:bodyPr>
          <a:lstStyle/>
          <a:p>
            <a:pPr algn="just">
              <a:lnSpc>
                <a:spcPts val="4340"/>
              </a:lnSpc>
            </a:pPr>
            <a:r>
              <a:rPr lang="en-US" sz="3100" dirty="0">
                <a:solidFill>
                  <a:srgbClr val="47538B"/>
                </a:solidFill>
                <a:latin typeface="Barlow SemiCondensed"/>
                <a:ea typeface="Barlow SemiCondensed"/>
                <a:cs typeface="Barlow SemiCondensed"/>
                <a:sym typeface="Barlow SemiCondensed"/>
              </a:rPr>
              <a:t>Poleg e-</a:t>
            </a:r>
            <a:r>
              <a:rPr lang="en-US" sz="3100" dirty="0" err="1">
                <a:solidFill>
                  <a:srgbClr val="47538B"/>
                </a:solidFill>
                <a:latin typeface="Barlow SemiCondensed"/>
                <a:ea typeface="Barlow SemiCondensed"/>
                <a:cs typeface="Barlow SemiCondensed"/>
                <a:sym typeface="Barlow SemiCondensed"/>
              </a:rPr>
              <a:t>naslova</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pošiljatelja</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prejemnik</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sporočila</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najprej</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zagleda</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naslov</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sporočila</a:t>
            </a:r>
            <a:r>
              <a:rPr lang="en-US" sz="3100" dirty="0">
                <a:solidFill>
                  <a:srgbClr val="47538B"/>
                </a:solidFill>
                <a:latin typeface="Barlow SemiCondensed"/>
                <a:ea typeface="Barlow SemiCondensed"/>
                <a:cs typeface="Barlow SemiCondensed"/>
                <a:sym typeface="Barlow SemiCondensed"/>
              </a:rPr>
              <a:t>. </a:t>
            </a:r>
          </a:p>
          <a:p>
            <a:pPr algn="just">
              <a:lnSpc>
                <a:spcPts val="4340"/>
              </a:lnSpc>
            </a:pPr>
            <a:endParaRPr lang="en-US" sz="3100" dirty="0">
              <a:solidFill>
                <a:srgbClr val="47538B"/>
              </a:solidFill>
              <a:latin typeface="Barlow SemiCondensed"/>
              <a:ea typeface="Barlow SemiCondensed"/>
              <a:cs typeface="Barlow SemiCondensed"/>
              <a:sym typeface="Barlow SemiCondensed"/>
            </a:endParaRPr>
          </a:p>
          <a:p>
            <a:pPr algn="just">
              <a:lnSpc>
                <a:spcPts val="4340"/>
              </a:lnSpc>
            </a:pPr>
            <a:r>
              <a:rPr lang="en-US" sz="3100" dirty="0" err="1">
                <a:solidFill>
                  <a:srgbClr val="47538B"/>
                </a:solidFill>
                <a:latin typeface="Barlow SemiCondensed"/>
                <a:ea typeface="Barlow SemiCondensed"/>
                <a:cs typeface="Barlow SemiCondensed"/>
                <a:sym typeface="Barlow SemiCondensed"/>
              </a:rPr>
              <a:t>Zato</a:t>
            </a:r>
            <a:r>
              <a:rPr lang="en-US" sz="3100" dirty="0">
                <a:solidFill>
                  <a:srgbClr val="47538B"/>
                </a:solidFill>
                <a:latin typeface="Barlow SemiCondensed"/>
                <a:ea typeface="Barlow SemiCondensed"/>
                <a:cs typeface="Barlow SemiCondensed"/>
                <a:sym typeface="Barlow SemiCondensed"/>
              </a:rPr>
              <a:t> je </a:t>
            </a:r>
            <a:r>
              <a:rPr lang="en-US" sz="3100" dirty="0" err="1">
                <a:solidFill>
                  <a:srgbClr val="47538B"/>
                </a:solidFill>
                <a:latin typeface="Barlow SemiCondensed"/>
                <a:ea typeface="Barlow SemiCondensed"/>
                <a:cs typeface="Barlow SemiCondensed"/>
                <a:sym typeface="Barlow SemiCondensed"/>
              </a:rPr>
              <a:t>pomembno</a:t>
            </a:r>
            <a:r>
              <a:rPr lang="en-US" sz="3100" dirty="0">
                <a:solidFill>
                  <a:srgbClr val="47538B"/>
                </a:solidFill>
                <a:latin typeface="Barlow SemiCondensed"/>
                <a:ea typeface="Barlow SemiCondensed"/>
                <a:cs typeface="Barlow SemiCondensed"/>
                <a:sym typeface="Barlow SemiCondensed"/>
              </a:rPr>
              <a:t>, da v </a:t>
            </a:r>
            <a:r>
              <a:rPr lang="en-US" sz="3100" dirty="0" err="1">
                <a:solidFill>
                  <a:srgbClr val="47538B"/>
                </a:solidFill>
                <a:latin typeface="Barlow SemiCondensed"/>
                <a:ea typeface="Barlow SemiCondensed"/>
                <a:cs typeface="Barlow SemiCondensed"/>
                <a:sym typeface="Barlow SemiCondensed"/>
              </a:rPr>
              <a:t>naslovnem</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polju</a:t>
            </a:r>
            <a:r>
              <a:rPr lang="en-US" sz="3100" dirty="0">
                <a:solidFill>
                  <a:srgbClr val="47538B"/>
                </a:solidFill>
                <a:latin typeface="Barlow SemiCondensed"/>
                <a:ea typeface="Barlow SemiCondensed"/>
                <a:cs typeface="Barlow SemiCondensed"/>
                <a:sym typeface="Barlow SemiCondensed"/>
              </a:rPr>
              <a:t> </a:t>
            </a:r>
            <a:r>
              <a:rPr lang="en-US" sz="3100" b="1" dirty="0" err="1">
                <a:solidFill>
                  <a:srgbClr val="47538B"/>
                </a:solidFill>
                <a:latin typeface="Barlow SemiCondensed Bold"/>
                <a:ea typeface="Barlow SemiCondensed Bold"/>
                <a:cs typeface="Barlow SemiCondensed Bold"/>
                <a:sym typeface="Barlow SemiCondensed Bold"/>
              </a:rPr>
              <a:t>Zadeva</a:t>
            </a:r>
            <a:r>
              <a:rPr lang="en-US" sz="3100" dirty="0">
                <a:solidFill>
                  <a:srgbClr val="47538B"/>
                </a:solidFill>
                <a:latin typeface="Barlow SemiCondensed"/>
                <a:ea typeface="Barlow SemiCondensed"/>
                <a:cs typeface="Barlow SemiCondensed"/>
                <a:sym typeface="Barlow SemiCondensed"/>
              </a:rPr>
              <a:t> (Subject) </a:t>
            </a:r>
            <a:r>
              <a:rPr lang="en-US" sz="3100" dirty="0" err="1">
                <a:solidFill>
                  <a:srgbClr val="47538B"/>
                </a:solidFill>
                <a:latin typeface="Barlow SemiCondensed"/>
                <a:ea typeface="Barlow SemiCondensed"/>
                <a:cs typeface="Barlow SemiCondensed"/>
                <a:sym typeface="Barlow SemiCondensed"/>
              </a:rPr>
              <a:t>na</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kratko</a:t>
            </a:r>
            <a:r>
              <a:rPr lang="en-US" sz="3100" dirty="0">
                <a:solidFill>
                  <a:srgbClr val="47538B"/>
                </a:solidFill>
                <a:latin typeface="Barlow SemiCondensed"/>
                <a:ea typeface="Barlow SemiCondensed"/>
                <a:cs typeface="Barlow SemiCondensed"/>
                <a:sym typeface="Barlow SemiCondensed"/>
              </a:rPr>
              <a:t> </a:t>
            </a:r>
            <a:r>
              <a:rPr lang="en-US" sz="3100" dirty="0" err="1">
                <a:solidFill>
                  <a:srgbClr val="47538B"/>
                </a:solidFill>
                <a:latin typeface="Barlow SemiCondensed"/>
                <a:ea typeface="Barlow SemiCondensed"/>
                <a:cs typeface="Barlow SemiCondensed"/>
                <a:sym typeface="Barlow SemiCondensed"/>
              </a:rPr>
              <a:t>opredelimo</a:t>
            </a:r>
            <a:r>
              <a:rPr lang="en-US" sz="3100" dirty="0">
                <a:solidFill>
                  <a:srgbClr val="47538B"/>
                </a:solidFill>
                <a:latin typeface="Barlow SemiCondensed"/>
                <a:ea typeface="Barlow SemiCondensed"/>
                <a:cs typeface="Barlow SemiCondensed"/>
                <a:sym typeface="Barlow SemiCondensed"/>
              </a:rPr>
              <a:t> </a:t>
            </a:r>
            <a:r>
              <a:rPr lang="en-US" sz="3100" b="1" u="sng" dirty="0" err="1">
                <a:solidFill>
                  <a:srgbClr val="47538B"/>
                </a:solidFill>
                <a:latin typeface="Barlow SemiCondensed Bold"/>
                <a:ea typeface="Barlow SemiCondensed Bold"/>
                <a:cs typeface="Barlow SemiCondensed Bold"/>
                <a:sym typeface="Barlow SemiCondensed Bold"/>
              </a:rPr>
              <a:t>namen</a:t>
            </a:r>
            <a:r>
              <a:rPr lang="en-US" sz="3100" b="1" u="sng" dirty="0">
                <a:solidFill>
                  <a:srgbClr val="47538B"/>
                </a:solidFill>
                <a:latin typeface="Barlow SemiCondensed Bold"/>
                <a:ea typeface="Barlow SemiCondensed Bold"/>
                <a:cs typeface="Barlow SemiCondensed Bold"/>
                <a:sym typeface="Barlow SemiCondensed Bold"/>
              </a:rPr>
              <a:t> </a:t>
            </a:r>
            <a:r>
              <a:rPr lang="en-US" sz="3100" b="1" u="sng" dirty="0" err="1">
                <a:solidFill>
                  <a:srgbClr val="47538B"/>
                </a:solidFill>
                <a:latin typeface="Barlow SemiCondensed Bold"/>
                <a:ea typeface="Barlow SemiCondensed Bold"/>
                <a:cs typeface="Barlow SemiCondensed Bold"/>
                <a:sym typeface="Barlow SemiCondensed Bold"/>
              </a:rPr>
              <a:t>sporočila</a:t>
            </a:r>
            <a:r>
              <a:rPr lang="en-US" sz="3100" dirty="0">
                <a:solidFill>
                  <a:srgbClr val="47538B"/>
                </a:solidFill>
                <a:latin typeface="Barlow SemiCondensed"/>
                <a:ea typeface="Barlow SemiCondensed"/>
                <a:cs typeface="Barlow SemiCondensed"/>
                <a:sym typeface="Barlow SemiCondensed"/>
              </a:rPr>
              <a:t>.</a:t>
            </a:r>
            <a:endParaRPr lang="sl-SI" sz="3100" dirty="0">
              <a:solidFill>
                <a:srgbClr val="47538B"/>
              </a:solidFill>
              <a:latin typeface="Barlow SemiCondensed"/>
              <a:ea typeface="Barlow SemiCondensed"/>
              <a:cs typeface="Barlow SemiCondensed"/>
              <a:sym typeface="Barlow SemiCondensed"/>
            </a:endParaRPr>
          </a:p>
          <a:p>
            <a:pPr algn="just">
              <a:lnSpc>
                <a:spcPts val="4340"/>
              </a:lnSpc>
            </a:pPr>
            <a:endParaRPr lang="en-US" sz="4000" dirty="0">
              <a:solidFill>
                <a:srgbClr val="47538B"/>
              </a:solidFill>
              <a:latin typeface="Barlow SemiCondensed"/>
              <a:ea typeface="Barlow SemiCondensed"/>
              <a:cs typeface="Barlow SemiCondensed"/>
              <a:sym typeface="Barlow SemiCondensed"/>
            </a:endParaRPr>
          </a:p>
          <a:p>
            <a:r>
              <a:rPr lang="sl-SI" sz="4000" dirty="0">
                <a:solidFill>
                  <a:srgbClr val="00B050"/>
                </a:solidFill>
              </a:rPr>
              <a:t>Definira naj tematiko sporočila, hkrati pa naj naslovnika povabi k branju.</a:t>
            </a:r>
          </a:p>
          <a:p>
            <a:endParaRPr lang="sl-SI" sz="4000" dirty="0">
              <a:solidFill>
                <a:srgbClr val="00B050"/>
              </a:solidFill>
            </a:endParaRPr>
          </a:p>
          <a:p>
            <a:r>
              <a:rPr lang="sl-SI" sz="4000" dirty="0">
                <a:solidFill>
                  <a:schemeClr val="accent5">
                    <a:lumMod val="60000"/>
                    <a:lumOff val="40000"/>
                  </a:schemeClr>
                </a:solidFill>
              </a:rPr>
              <a:t>X Zadeva: rad bi bil vprašan</a:t>
            </a:r>
          </a:p>
          <a:p>
            <a:pPr marL="571500" indent="-571500">
              <a:buFont typeface="Wingdings" panose="05000000000000000000" pitchFamily="2" charset="2"/>
              <a:buChar char="ü"/>
            </a:pPr>
            <a:r>
              <a:rPr lang="sl-SI" sz="4000" dirty="0">
                <a:solidFill>
                  <a:schemeClr val="accent5">
                    <a:lumMod val="60000"/>
                    <a:lumOff val="40000"/>
                  </a:schemeClr>
                </a:solidFill>
              </a:rPr>
              <a:t>Zadeva: Spraševanje v 7. a</a:t>
            </a:r>
          </a:p>
          <a:p>
            <a:br>
              <a:rPr lang="sl-SI" sz="3200" dirty="0"/>
            </a:br>
            <a:endParaRPr lang="en-US" sz="3100" dirty="0">
              <a:solidFill>
                <a:srgbClr val="47538B"/>
              </a:solidFill>
              <a:latin typeface="Barlow SemiCondensed"/>
              <a:ea typeface="Barlow SemiCondensed"/>
              <a:cs typeface="Barlow SemiCondensed"/>
              <a:sym typeface="Barlow SemiCondense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677</Words>
  <Application>Microsoft Office PowerPoint</Application>
  <PresentationFormat>Po meri</PresentationFormat>
  <Paragraphs>82</Paragraphs>
  <Slides>15</Slides>
  <Notes>0</Notes>
  <HiddenSlides>0</HiddenSlides>
  <MMClips>0</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15</vt:i4>
      </vt:variant>
    </vt:vector>
  </HeadingPairs>
  <TitlesOfParts>
    <vt:vector size="22" baseType="lpstr">
      <vt:lpstr>Wingdings</vt:lpstr>
      <vt:lpstr>Calibri</vt:lpstr>
      <vt:lpstr>Arial</vt:lpstr>
      <vt:lpstr>Barlow SemiCondensed</vt:lpstr>
      <vt:lpstr>League Spartan</vt:lpstr>
      <vt:lpstr>Barlow SemiCondensed Bold</vt: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Pisanje uradnih e-sporočil</dc:title>
  <dc:creator>IC</dc:creator>
  <cp:lastModifiedBy>IC</cp:lastModifiedBy>
  <cp:revision>5</cp:revision>
  <dcterms:created xsi:type="dcterms:W3CDTF">2006-08-16T00:00:00Z</dcterms:created>
  <dcterms:modified xsi:type="dcterms:W3CDTF">2025-02-05T06:57:12Z</dcterms:modified>
  <dc:identifier>DAGYu_PCmz8</dc:identifier>
</cp:coreProperties>
</file>